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bg>
      <p:bgRef idx="1001">
        <a:schemeClr val="bg2"/>
      </p:bgRef>
    </p:bg>
    <p:spTree>
      <p:nvGrpSpPr>
        <p:cNvPr id="1" name=""/>
        <p:cNvGrpSpPr/>
        <p:nvPr/>
      </p:nvGrpSpPr>
      <p:grpSpPr>
        <a:xfrm>
          <a:off x="0" y="0"/>
          <a:ext cx="0" cy="0"/>
          <a:chOff x="0" y="0"/>
          <a:chExt cx="0" cy="0"/>
        </a:xfrm>
      </p:grpSpPr>
      <p:sp>
        <p:nvSpPr>
          <p:cNvPr id="15" name="Rec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ângu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ângu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ângu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ítu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PT" smtClean="0"/>
              <a:t>Faça clique para editar o estilo</a:t>
            </a:r>
            <a:endParaRPr kumimoji="0" lang="en-US"/>
          </a:p>
        </p:txBody>
      </p:sp>
      <p:sp>
        <p:nvSpPr>
          <p:cNvPr id="28" name="Marcador de Posição da Data 27"/>
          <p:cNvSpPr>
            <a:spLocks noGrp="1"/>
          </p:cNvSpPr>
          <p:nvPr>
            <p:ph type="dt" sz="half" idx="10"/>
          </p:nvPr>
        </p:nvSpPr>
        <p:spPr/>
        <p:txBody>
          <a:bodyPr/>
          <a:lstStyle/>
          <a:p>
            <a:fld id="{025D668F-79C2-4303-8E24-648E1686B548}" type="datetimeFigureOut">
              <a:rPr lang="pt-PT" smtClean="0"/>
              <a:pPr/>
              <a:t>09-04-2013</a:t>
            </a:fld>
            <a:endParaRPr lang="pt-PT"/>
          </a:p>
        </p:txBody>
      </p:sp>
      <p:sp>
        <p:nvSpPr>
          <p:cNvPr id="17" name="Marcador de Posição do Rodapé 16"/>
          <p:cNvSpPr>
            <a:spLocks noGrp="1"/>
          </p:cNvSpPr>
          <p:nvPr>
            <p:ph type="ftr" sz="quarter" idx="11"/>
          </p:nvPr>
        </p:nvSpPr>
        <p:spPr/>
        <p:txBody>
          <a:bodyPr/>
          <a:lstStyle/>
          <a:p>
            <a:endParaRPr lang="pt-PT"/>
          </a:p>
        </p:txBody>
      </p:sp>
      <p:sp>
        <p:nvSpPr>
          <p:cNvPr id="7" name="Conexão recta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ângu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Marcador de Posição do Número do Diapositivo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2FC16AB-1984-46CB-8523-5B1AAC71FD45}" type="slidenum">
              <a:rPr lang="pt-PT" smtClean="0"/>
              <a:pPr/>
              <a:t>‹nº›</a:t>
            </a:fld>
            <a:endParaRPr lang="pt-PT"/>
          </a:p>
        </p:txBody>
      </p:sp>
      <p:sp>
        <p:nvSpPr>
          <p:cNvPr id="8" name="Títu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t-PT" smtClean="0"/>
              <a:t>Clique para editar o estilo</a:t>
            </a:r>
            <a:endParaRPr kumimoji="0" lang="en-US"/>
          </a:p>
        </p:txBody>
      </p:sp>
    </p:spTree>
  </p:cSld>
  <p:clrMapOvr>
    <a:overrideClrMapping bg1="lt1" tx1="dk1" bg2="lt2" tx2="dk2" accent1="accent1" accent2="accent2" accent3="accent3" accent4="accent4" accent5="accent5" accent6="accent6" hlink="hlink" folHlink="folHlink"/>
  </p:clrMapOvr>
  <p:transition>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PT" smtClean="0"/>
              <a:t>Clique para editar o estilo</a:t>
            </a:r>
            <a:endParaRPr kumimoji="0" lang="en-US"/>
          </a:p>
        </p:txBody>
      </p:sp>
      <p:sp>
        <p:nvSpPr>
          <p:cNvPr id="3" name="Marcador de Posição de Texto Vertical 2"/>
          <p:cNvSpPr>
            <a:spLocks noGrp="1"/>
          </p:cNvSpPr>
          <p:nvPr>
            <p:ph type="body" orient="vert" idx="1"/>
          </p:nvPr>
        </p:nvSpPr>
        <p:spPr/>
        <p:txBody>
          <a:bodyPr vert="eaVer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a Data 3"/>
          <p:cNvSpPr>
            <a:spLocks noGrp="1"/>
          </p:cNvSpPr>
          <p:nvPr>
            <p:ph type="dt" sz="half" idx="10"/>
          </p:nvPr>
        </p:nvSpPr>
        <p:spPr/>
        <p:txBody>
          <a:bodyPr/>
          <a:lstStyle/>
          <a:p>
            <a:fld id="{025D668F-79C2-4303-8E24-648E1686B548}" type="datetimeFigureOut">
              <a:rPr lang="pt-PT" smtClean="0"/>
              <a:pPr/>
              <a:t>09-04-2013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2FC16AB-1984-46CB-8523-5B1AAC71FD45}" type="slidenum">
              <a:rPr lang="pt-PT" smtClean="0"/>
              <a:pPr/>
              <a:t>‹nº›</a:t>
            </a:fld>
            <a:endParaRPr lang="pt-PT"/>
          </a:p>
        </p:txBody>
      </p:sp>
    </p:spTree>
  </p:cSld>
  <p:clrMapOvr>
    <a:overrideClrMapping bg1="lt1" tx1="dk1" bg2="lt2" tx2="dk2" accent1="accent1" accent2="accent2" accent3="accent3" accent4="accent4" accent5="accent5" accent6="accent6" hlink="hlink" folHlink="folHlink"/>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bg>
      <p:bgRef idx="1001">
        <a:schemeClr val="bg2"/>
      </p:bgRef>
    </p:bg>
    <p:spTree>
      <p:nvGrpSpPr>
        <p:cNvPr id="1" name=""/>
        <p:cNvGrpSpPr/>
        <p:nvPr/>
      </p:nvGrpSpPr>
      <p:grpSpPr>
        <a:xfrm>
          <a:off x="0" y="0"/>
          <a:ext cx="0" cy="0"/>
          <a:chOff x="0" y="0"/>
          <a:chExt cx="0" cy="0"/>
        </a:xfrm>
      </p:grpSpPr>
      <p:sp>
        <p:nvSpPr>
          <p:cNvPr id="7" name="Rectâ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ângu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ângu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ângu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ângu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ângu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exão recta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Marcador de Posição do Número do Diapositivo 5"/>
          <p:cNvSpPr>
            <a:spLocks noGrp="1"/>
          </p:cNvSpPr>
          <p:nvPr>
            <p:ph type="sldNum" sz="quarter" idx="12"/>
          </p:nvPr>
        </p:nvSpPr>
        <p:spPr>
          <a:xfrm>
            <a:off x="6915912" y="3009901"/>
            <a:ext cx="457200" cy="441325"/>
          </a:xfrm>
        </p:spPr>
        <p:txBody>
          <a:bodyPr/>
          <a:lstStyle/>
          <a:p>
            <a:fld id="{02FC16AB-1984-46CB-8523-5B1AAC71FD45}" type="slidenum">
              <a:rPr lang="pt-PT" smtClean="0"/>
              <a:pPr/>
              <a:t>‹nº›</a:t>
            </a:fld>
            <a:endParaRPr lang="pt-PT"/>
          </a:p>
        </p:txBody>
      </p:sp>
      <p:sp>
        <p:nvSpPr>
          <p:cNvPr id="3" name="Marcador de Posição de Texto Vertical 2"/>
          <p:cNvSpPr>
            <a:spLocks noGrp="1"/>
          </p:cNvSpPr>
          <p:nvPr>
            <p:ph type="body" orient="vert" idx="1"/>
          </p:nvPr>
        </p:nvSpPr>
        <p:spPr>
          <a:xfrm>
            <a:off x="304800" y="304800"/>
            <a:ext cx="6553200" cy="5821366"/>
          </a:xfrm>
        </p:spPr>
        <p:txBody>
          <a:bodyPr vert="eaVer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a Data 3"/>
          <p:cNvSpPr>
            <a:spLocks noGrp="1"/>
          </p:cNvSpPr>
          <p:nvPr>
            <p:ph type="dt" sz="half" idx="10"/>
          </p:nvPr>
        </p:nvSpPr>
        <p:spPr/>
        <p:txBody>
          <a:bodyPr/>
          <a:lstStyle/>
          <a:p>
            <a:fld id="{025D668F-79C2-4303-8E24-648E1686B548}" type="datetimeFigureOut">
              <a:rPr lang="pt-PT" smtClean="0"/>
              <a:pPr/>
              <a:t>09-04-2013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2" name="Título Vertical 1"/>
          <p:cNvSpPr>
            <a:spLocks noGrp="1"/>
          </p:cNvSpPr>
          <p:nvPr>
            <p:ph type="title" orient="vert"/>
          </p:nvPr>
        </p:nvSpPr>
        <p:spPr>
          <a:xfrm>
            <a:off x="7391400" y="304801"/>
            <a:ext cx="1447800" cy="5851525"/>
          </a:xfrm>
        </p:spPr>
        <p:txBody>
          <a:bodyPr vert="eaVert"/>
          <a:lstStyle/>
          <a:p>
            <a:r>
              <a:rPr kumimoji="0" lang="pt-PT" smtClean="0"/>
              <a:t>Clique para editar o estilo</a:t>
            </a:r>
            <a:endParaRPr kumimoji="0" lang="en-US"/>
          </a:p>
        </p:txBody>
      </p:sp>
    </p:spTree>
  </p:cSld>
  <p:clrMapOvr>
    <a:overrideClrMapping bg1="lt1" tx1="dk1" bg2="lt2" tx2="dk2" accent1="accent1" accent2="accent2" accent3="accent3" accent4="accent4" accent5="accent5" accent6="accent6" hlink="hlink" folHlink="folHlink"/>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kumimoji="0" lang="pt-PT" smtClean="0"/>
              <a:t>Clique para editar o estilo</a:t>
            </a:r>
            <a:endParaRPr kumimoji="0" lang="en-US"/>
          </a:p>
        </p:txBody>
      </p:sp>
      <p:sp>
        <p:nvSpPr>
          <p:cNvPr id="4" name="Marcador de Posição da Data 3"/>
          <p:cNvSpPr>
            <a:spLocks noGrp="1"/>
          </p:cNvSpPr>
          <p:nvPr>
            <p:ph type="dt" sz="half" idx="10"/>
          </p:nvPr>
        </p:nvSpPr>
        <p:spPr/>
        <p:txBody>
          <a:bodyPr/>
          <a:lstStyle/>
          <a:p>
            <a:fld id="{025D668F-79C2-4303-8E24-648E1686B548}" type="datetimeFigureOut">
              <a:rPr lang="pt-PT" smtClean="0"/>
              <a:pPr/>
              <a:t>09-04-2013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a:xfrm>
            <a:off x="4361688" y="1026372"/>
            <a:ext cx="457200" cy="441325"/>
          </a:xfrm>
        </p:spPr>
        <p:txBody>
          <a:bodyPr/>
          <a:lstStyle/>
          <a:p>
            <a:fld id="{02FC16AB-1984-46CB-8523-5B1AAC71FD45}" type="slidenum">
              <a:rPr lang="pt-PT" smtClean="0"/>
              <a:pPr/>
              <a:t>‹nº›</a:t>
            </a:fld>
            <a:endParaRPr lang="pt-PT"/>
          </a:p>
        </p:txBody>
      </p:sp>
      <p:sp>
        <p:nvSpPr>
          <p:cNvPr id="8" name="Marcador de Posição de Conteúdo 7"/>
          <p:cNvSpPr>
            <a:spLocks noGrp="1"/>
          </p:cNvSpPr>
          <p:nvPr>
            <p:ph sz="quarter" idx="1"/>
          </p:nvPr>
        </p:nvSpPr>
        <p:spPr>
          <a:xfrm>
            <a:off x="301752" y="1527048"/>
            <a:ext cx="8503920" cy="4572000"/>
          </a:xfrm>
        </p:spPr>
        <p:txBody>
          <a:body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Tree>
  </p:cSld>
  <p:clrMapOvr>
    <a:overrideClrMapping bg1="lt1" tx1="dk1" bg2="lt2" tx2="dk2" accent1="accent1" accent2="accent2" accent3="accent3" accent4="accent4" accent5="accent5" accent6="accent6" hlink="hlink" folHlink="folHlink"/>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bg>
      <p:bgRef idx="1001">
        <a:schemeClr val="bg1"/>
      </p:bgRef>
    </p:bg>
    <p:spTree>
      <p:nvGrpSpPr>
        <p:cNvPr id="1" name=""/>
        <p:cNvGrpSpPr/>
        <p:nvPr/>
      </p:nvGrpSpPr>
      <p:grpSpPr>
        <a:xfrm>
          <a:off x="0" y="0"/>
          <a:ext cx="0" cy="0"/>
          <a:chOff x="0" y="0"/>
          <a:chExt cx="0" cy="0"/>
        </a:xfrm>
      </p:grpSpPr>
      <p:sp>
        <p:nvSpPr>
          <p:cNvPr id="17" name="Rectâ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ângu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ângu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ângu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ângu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Marcador de Posição do Tex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PT" smtClean="0"/>
              <a:t>Clique para editar os estilos</a:t>
            </a:r>
          </a:p>
        </p:txBody>
      </p:sp>
      <p:sp>
        <p:nvSpPr>
          <p:cNvPr id="13" name="Rectângu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ângu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Marcador de Posição do Rodapé 4"/>
          <p:cNvSpPr>
            <a:spLocks noGrp="1"/>
          </p:cNvSpPr>
          <p:nvPr>
            <p:ph type="ftr" sz="quarter" idx="11"/>
          </p:nvPr>
        </p:nvSpPr>
        <p:spPr/>
        <p:txBody>
          <a:bodyPr/>
          <a:lstStyle/>
          <a:p>
            <a:endParaRPr lang="pt-PT"/>
          </a:p>
        </p:txBody>
      </p:sp>
      <p:sp>
        <p:nvSpPr>
          <p:cNvPr id="4" name="Marcador de Posição da Data 3"/>
          <p:cNvSpPr>
            <a:spLocks noGrp="1"/>
          </p:cNvSpPr>
          <p:nvPr>
            <p:ph type="dt" sz="half" idx="10"/>
          </p:nvPr>
        </p:nvSpPr>
        <p:spPr/>
        <p:txBody>
          <a:bodyPr/>
          <a:lstStyle/>
          <a:p>
            <a:fld id="{025D668F-79C2-4303-8E24-648E1686B548}" type="datetimeFigureOut">
              <a:rPr lang="pt-PT" smtClean="0"/>
              <a:pPr/>
              <a:t>09-04-2013</a:t>
            </a:fld>
            <a:endParaRPr lang="pt-PT"/>
          </a:p>
        </p:txBody>
      </p:sp>
      <p:sp>
        <p:nvSpPr>
          <p:cNvPr id="8" name="Conexão recta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Marcador de Posição do Número do Diapositivo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2FC16AB-1984-46CB-8523-5B1AAC71FD45}" type="slidenum">
              <a:rPr lang="pt-PT" smtClean="0"/>
              <a:pPr/>
              <a:t>‹nº›</a:t>
            </a:fld>
            <a:endParaRPr lang="pt-PT"/>
          </a:p>
        </p:txBody>
      </p:sp>
      <p:sp>
        <p:nvSpPr>
          <p:cNvPr id="2" name="Títu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t-PT" smtClean="0"/>
              <a:t>Clique para editar o estilo</a:t>
            </a:r>
            <a:endParaRPr kumimoji="0" lang="en-US"/>
          </a:p>
        </p:txBody>
      </p:sp>
    </p:spTree>
  </p:cSld>
  <p:clrMapOvr>
    <a:overrideClrMapping bg1="lt1" tx1="dk1" bg2="lt2" tx2="dk2" accent1="accent1" accent2="accent2" accent3="accent3" accent4="accent4" accent5="accent5" accent6="accent6" hlink="hlink" folHlink="folHlink"/>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758952"/>
          </a:xfrm>
        </p:spPr>
        <p:txBody>
          <a:bodyPr/>
          <a:lstStyle/>
          <a:p>
            <a:r>
              <a:rPr kumimoji="0" lang="pt-PT" smtClean="0"/>
              <a:t>Clique para editar o estilo</a:t>
            </a:r>
            <a:endParaRPr kumimoji="0" lang="en-US"/>
          </a:p>
        </p:txBody>
      </p:sp>
      <p:sp>
        <p:nvSpPr>
          <p:cNvPr id="5" name="Marcador de Posição da Data 4"/>
          <p:cNvSpPr>
            <a:spLocks noGrp="1"/>
          </p:cNvSpPr>
          <p:nvPr>
            <p:ph type="dt" sz="half" idx="10"/>
          </p:nvPr>
        </p:nvSpPr>
        <p:spPr>
          <a:xfrm>
            <a:off x="5791200" y="6409944"/>
            <a:ext cx="3044952" cy="365760"/>
          </a:xfrm>
        </p:spPr>
        <p:txBody>
          <a:bodyPr/>
          <a:lstStyle/>
          <a:p>
            <a:fld id="{025D668F-79C2-4303-8E24-648E1686B548}" type="datetimeFigureOut">
              <a:rPr lang="pt-PT" smtClean="0"/>
              <a:pPr/>
              <a:t>09-04-2013</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02FC16AB-1984-46CB-8523-5B1AAC71FD45}" type="slidenum">
              <a:rPr lang="pt-PT" smtClean="0"/>
              <a:pPr/>
              <a:t>‹nº›</a:t>
            </a:fld>
            <a:endParaRPr lang="pt-PT"/>
          </a:p>
        </p:txBody>
      </p:sp>
      <p:sp>
        <p:nvSpPr>
          <p:cNvPr id="8" name="Conexão recta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Marcador de Posição de Conteúdo 9"/>
          <p:cNvSpPr>
            <a:spLocks noGrp="1"/>
          </p:cNvSpPr>
          <p:nvPr>
            <p:ph sz="half" idx="1"/>
          </p:nvPr>
        </p:nvSpPr>
        <p:spPr>
          <a:xfrm>
            <a:off x="301752" y="1371600"/>
            <a:ext cx="4038600" cy="4681728"/>
          </a:xfrm>
        </p:spPr>
        <p:txBody>
          <a:bodyPr/>
          <a:lstStyle>
            <a:lvl1pPr>
              <a:defRPr sz="2500"/>
            </a:lvl1p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12" name="Marcador de Posição de Conteúdo 11"/>
          <p:cNvSpPr>
            <a:spLocks noGrp="1"/>
          </p:cNvSpPr>
          <p:nvPr>
            <p:ph sz="half" idx="2"/>
          </p:nvPr>
        </p:nvSpPr>
        <p:spPr>
          <a:xfrm>
            <a:off x="4800600" y="1371600"/>
            <a:ext cx="4038600" cy="4681728"/>
          </a:xfrm>
        </p:spPr>
        <p:txBody>
          <a:bodyPr/>
          <a:lstStyle>
            <a:lvl1pPr>
              <a:defRPr sz="2500"/>
            </a:lvl1p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Tree>
  </p:cSld>
  <p:clrMapOvr>
    <a:overrideClrMapping bg1="lt1" tx1="dk1" bg2="lt2" tx2="dk2" accent1="accent1" accent2="accent2" accent3="accent3" accent4="accent4" accent5="accent5" accent6="accent6" hlink="hlink" folHlink="folHlink"/>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1">
        <a:schemeClr val="bg2"/>
      </p:bgRef>
    </p:bg>
    <p:spTree>
      <p:nvGrpSpPr>
        <p:cNvPr id="1" name=""/>
        <p:cNvGrpSpPr/>
        <p:nvPr/>
      </p:nvGrpSpPr>
      <p:grpSpPr>
        <a:xfrm>
          <a:off x="0" y="0"/>
          <a:ext cx="0" cy="0"/>
          <a:chOff x="0" y="0"/>
          <a:chExt cx="0" cy="0"/>
        </a:xfrm>
      </p:grpSpPr>
      <p:sp>
        <p:nvSpPr>
          <p:cNvPr id="10" name="Conexão recta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ângu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â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ângu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ângu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ângu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ângu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Marcador de Posição do Tex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PT" smtClean="0"/>
              <a:t>Clique para editar os estilos</a:t>
            </a:r>
          </a:p>
        </p:txBody>
      </p:sp>
      <p:sp>
        <p:nvSpPr>
          <p:cNvPr id="4" name="Marcador de Posição do Tex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t-PT" smtClean="0"/>
              <a:t>Clique para editar os estilos</a:t>
            </a:r>
          </a:p>
        </p:txBody>
      </p:sp>
      <p:sp>
        <p:nvSpPr>
          <p:cNvPr id="7" name="Marcador de Posição da Data 6"/>
          <p:cNvSpPr>
            <a:spLocks noGrp="1"/>
          </p:cNvSpPr>
          <p:nvPr>
            <p:ph type="dt" sz="half" idx="10"/>
          </p:nvPr>
        </p:nvSpPr>
        <p:spPr/>
        <p:txBody>
          <a:bodyPr/>
          <a:lstStyle/>
          <a:p>
            <a:fld id="{025D668F-79C2-4303-8E24-648E1686B548}" type="datetimeFigureOut">
              <a:rPr lang="pt-PT" smtClean="0"/>
              <a:pPr/>
              <a:t>09-04-2013</a:t>
            </a:fld>
            <a:endParaRPr lang="pt-PT"/>
          </a:p>
        </p:txBody>
      </p:sp>
      <p:sp>
        <p:nvSpPr>
          <p:cNvPr id="8" name="Marcador de Posição do Rodapé 7"/>
          <p:cNvSpPr>
            <a:spLocks noGrp="1"/>
          </p:cNvSpPr>
          <p:nvPr>
            <p:ph type="ftr" sz="quarter" idx="11"/>
          </p:nvPr>
        </p:nvSpPr>
        <p:spPr>
          <a:xfrm>
            <a:off x="304800" y="6409944"/>
            <a:ext cx="3581400" cy="365760"/>
          </a:xfrm>
        </p:spPr>
        <p:txBody>
          <a:bodyPr/>
          <a:lstStyle/>
          <a:p>
            <a:endParaRPr lang="pt-PT"/>
          </a:p>
        </p:txBody>
      </p:sp>
      <p:sp>
        <p:nvSpPr>
          <p:cNvPr id="15" name="Conexão recta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ângu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Marcador de Posição de Conteúdo 23"/>
          <p:cNvSpPr>
            <a:spLocks noGrp="1"/>
          </p:cNvSpPr>
          <p:nvPr>
            <p:ph sz="quarter" idx="2"/>
          </p:nvPr>
        </p:nvSpPr>
        <p:spPr>
          <a:xfrm>
            <a:off x="301752" y="2471383"/>
            <a:ext cx="4041648" cy="3818404"/>
          </a:xfrm>
        </p:spPr>
        <p:txBody>
          <a:body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26" name="Marcador de Posição de Conteúdo 25"/>
          <p:cNvSpPr>
            <a:spLocks noGrp="1"/>
          </p:cNvSpPr>
          <p:nvPr>
            <p:ph sz="quarter" idx="4"/>
          </p:nvPr>
        </p:nvSpPr>
        <p:spPr>
          <a:xfrm>
            <a:off x="4800600" y="2471383"/>
            <a:ext cx="4038600" cy="3822192"/>
          </a:xfrm>
        </p:spPr>
        <p:txBody>
          <a:body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Marcador de Posição do Número do Diapositivo 8"/>
          <p:cNvSpPr>
            <a:spLocks noGrp="1"/>
          </p:cNvSpPr>
          <p:nvPr>
            <p:ph type="sldNum" sz="quarter" idx="12"/>
          </p:nvPr>
        </p:nvSpPr>
        <p:spPr>
          <a:xfrm>
            <a:off x="4343400" y="1042416"/>
            <a:ext cx="457200" cy="441325"/>
          </a:xfrm>
        </p:spPr>
        <p:txBody>
          <a:bodyPr/>
          <a:lstStyle>
            <a:lvl1pPr algn="ctr">
              <a:defRPr/>
            </a:lvl1pPr>
          </a:lstStyle>
          <a:p>
            <a:fld id="{02FC16AB-1984-46CB-8523-5B1AAC71FD45}" type="slidenum">
              <a:rPr lang="pt-PT" smtClean="0"/>
              <a:pPr/>
              <a:t>‹nº›</a:t>
            </a:fld>
            <a:endParaRPr lang="pt-PT"/>
          </a:p>
        </p:txBody>
      </p:sp>
      <p:sp>
        <p:nvSpPr>
          <p:cNvPr id="23" name="Título 22"/>
          <p:cNvSpPr>
            <a:spLocks noGrp="1"/>
          </p:cNvSpPr>
          <p:nvPr>
            <p:ph type="title"/>
          </p:nvPr>
        </p:nvSpPr>
        <p:spPr/>
        <p:txBody>
          <a:bodyPr rtlCol="0" anchor="b" anchorCtr="0"/>
          <a:lstStyle/>
          <a:p>
            <a:r>
              <a:rPr kumimoji="0" lang="pt-PT" smtClean="0"/>
              <a:t>Clique para editar o estilo</a:t>
            </a:r>
            <a:endParaRPr kumimoji="0" lang="en-US"/>
          </a:p>
        </p:txBody>
      </p:sp>
    </p:spTree>
  </p:cSld>
  <p:clrMapOvr>
    <a:overrideClrMapping bg1="lt1" tx1="dk1" bg2="lt2" tx2="dk2" accent1="accent1" accent2="accent2" accent3="accent3" accent4="accent4" accent5="accent5" accent6="accent6" hlink="hlink" folHlink="folHlink"/>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PT" smtClean="0"/>
              <a:t>Clique para editar o estilo</a:t>
            </a:r>
            <a:endParaRPr kumimoji="0" lang="en-US"/>
          </a:p>
        </p:txBody>
      </p:sp>
      <p:sp>
        <p:nvSpPr>
          <p:cNvPr id="3" name="Marcador de Posição da Data 2"/>
          <p:cNvSpPr>
            <a:spLocks noGrp="1"/>
          </p:cNvSpPr>
          <p:nvPr>
            <p:ph type="dt" sz="half" idx="10"/>
          </p:nvPr>
        </p:nvSpPr>
        <p:spPr/>
        <p:txBody>
          <a:bodyPr/>
          <a:lstStyle/>
          <a:p>
            <a:fld id="{025D668F-79C2-4303-8E24-648E1686B548}" type="datetimeFigureOut">
              <a:rPr lang="pt-PT" smtClean="0"/>
              <a:pPr/>
              <a:t>09-04-2013</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a:xfrm>
            <a:off x="4343400" y="1036020"/>
            <a:ext cx="457200" cy="441325"/>
          </a:xfrm>
        </p:spPr>
        <p:txBody>
          <a:bodyPr/>
          <a:lstStyle/>
          <a:p>
            <a:fld id="{02FC16AB-1984-46CB-8523-5B1AAC71FD45}" type="slidenum">
              <a:rPr lang="pt-PT" smtClean="0"/>
              <a:pPr/>
              <a:t>‹nº›</a:t>
            </a:fld>
            <a:endParaRPr lang="pt-PT"/>
          </a:p>
        </p:txBody>
      </p:sp>
    </p:spTree>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7" name="Rectâ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ângu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ângu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ângu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ângu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ângu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Marcador de Posição da Data 1"/>
          <p:cNvSpPr>
            <a:spLocks noGrp="1"/>
          </p:cNvSpPr>
          <p:nvPr>
            <p:ph type="dt" sz="half" idx="10"/>
          </p:nvPr>
        </p:nvSpPr>
        <p:spPr/>
        <p:txBody>
          <a:bodyPr/>
          <a:lstStyle/>
          <a:p>
            <a:fld id="{025D668F-79C2-4303-8E24-648E1686B548}" type="datetimeFigureOut">
              <a:rPr lang="pt-PT" smtClean="0"/>
              <a:pPr/>
              <a:t>09-04-2013</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2FC16AB-1984-46CB-8523-5B1AAC71FD45}" type="slidenum">
              <a:rPr lang="pt-PT" smtClean="0"/>
              <a:pPr/>
              <a:t>‹nº›</a:t>
            </a:fld>
            <a:endParaRPr lang="pt-PT"/>
          </a:p>
        </p:txBody>
      </p:sp>
    </p:spTree>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9" name="Rectângu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ângu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ângu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â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ângu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t-PT" smtClean="0"/>
              <a:t>Clique para editar o estilo</a:t>
            </a:r>
            <a:endParaRPr kumimoji="0" lang="en-US"/>
          </a:p>
        </p:txBody>
      </p:sp>
      <p:sp>
        <p:nvSpPr>
          <p:cNvPr id="3" name="Marcador de Posição do Tex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t-PT" smtClean="0"/>
              <a:t>Clique para editar os estilos</a:t>
            </a:r>
          </a:p>
        </p:txBody>
      </p:sp>
      <p:sp>
        <p:nvSpPr>
          <p:cNvPr id="8" name="Rectângu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exão recta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Marcador de Posição de Conteúdo 19"/>
          <p:cNvSpPr>
            <a:spLocks noGrp="1"/>
          </p:cNvSpPr>
          <p:nvPr>
            <p:ph sz="quarter" idx="1"/>
          </p:nvPr>
        </p:nvSpPr>
        <p:spPr>
          <a:xfrm>
            <a:off x="3124200" y="685800"/>
            <a:ext cx="5638800" cy="5410200"/>
          </a:xfrm>
        </p:spPr>
        <p:txBody>
          <a:body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Marcador de Posição do Número do Diapositivo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2FC16AB-1984-46CB-8523-5B1AAC71FD45}" type="slidenum">
              <a:rPr lang="pt-PT" smtClean="0"/>
              <a:pPr/>
              <a:t>‹nº›</a:t>
            </a:fld>
            <a:endParaRPr lang="pt-PT"/>
          </a:p>
        </p:txBody>
      </p:sp>
      <p:sp>
        <p:nvSpPr>
          <p:cNvPr id="21" name="Rectângu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Marcador de Posição da Data 4"/>
          <p:cNvSpPr>
            <a:spLocks noGrp="1"/>
          </p:cNvSpPr>
          <p:nvPr>
            <p:ph type="dt" sz="half" idx="10"/>
          </p:nvPr>
        </p:nvSpPr>
        <p:spPr/>
        <p:txBody>
          <a:bodyPr/>
          <a:lstStyle/>
          <a:p>
            <a:fld id="{025D668F-79C2-4303-8E24-648E1686B548}" type="datetimeFigureOut">
              <a:rPr lang="pt-PT" smtClean="0"/>
              <a:pPr/>
              <a:t>09-04-2013</a:t>
            </a:fld>
            <a:endParaRPr lang="pt-PT"/>
          </a:p>
        </p:txBody>
      </p:sp>
      <p:sp>
        <p:nvSpPr>
          <p:cNvPr id="6" name="Marcador de Posição do Rodapé 5"/>
          <p:cNvSpPr>
            <a:spLocks noGrp="1"/>
          </p:cNvSpPr>
          <p:nvPr>
            <p:ph type="ftr" sz="quarter" idx="11"/>
          </p:nvPr>
        </p:nvSpPr>
        <p:spPr>
          <a:xfrm>
            <a:off x="301752" y="6410848"/>
            <a:ext cx="3383280" cy="365760"/>
          </a:xfrm>
        </p:spPr>
        <p:txBody>
          <a:bodyPr/>
          <a:lstStyle/>
          <a:p>
            <a:endParaRPr lang="pt-PT"/>
          </a:p>
        </p:txBody>
      </p:sp>
    </p:spTree>
  </p:cSld>
  <p:clrMapOvr>
    <a:overrideClrMapping bg1="lt1" tx1="dk1" bg2="lt2" tx2="dk2" accent1="accent1" accent2="accent2" accent3="accent3" accent4="accent4" accent5="accent5" accent6="accent6" hlink="hlink" folHlink="folHlink"/>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1" name="Conexão recta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â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ângu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ângu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ângu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ângu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ângu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Marcador de Posição do Número do Diapositivo 6"/>
          <p:cNvSpPr>
            <a:spLocks noGrp="1"/>
          </p:cNvSpPr>
          <p:nvPr>
            <p:ph type="sldNum" sz="quarter" idx="12"/>
          </p:nvPr>
        </p:nvSpPr>
        <p:spPr>
          <a:xfrm>
            <a:off x="1371600" y="312738"/>
            <a:ext cx="457200" cy="441325"/>
          </a:xfrm>
        </p:spPr>
        <p:txBody>
          <a:bodyPr/>
          <a:lstStyle/>
          <a:p>
            <a:fld id="{02FC16AB-1984-46CB-8523-5B1AAC71FD45}" type="slidenum">
              <a:rPr lang="pt-PT" smtClean="0"/>
              <a:pPr/>
              <a:t>‹nº›</a:t>
            </a:fld>
            <a:endParaRPr lang="pt-PT"/>
          </a:p>
        </p:txBody>
      </p:sp>
      <p:sp>
        <p:nvSpPr>
          <p:cNvPr id="2" name="Títu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t-PT" smtClean="0"/>
              <a:t>Clique para editar o estilo</a:t>
            </a:r>
            <a:endParaRPr kumimoji="0" lang="en-US"/>
          </a:p>
        </p:txBody>
      </p:sp>
      <p:sp>
        <p:nvSpPr>
          <p:cNvPr id="3" name="Marcador de Posição da Imagem 2"/>
          <p:cNvSpPr>
            <a:spLocks noGrp="1"/>
          </p:cNvSpPr>
          <p:nvPr>
            <p:ph type="pic" idx="1"/>
          </p:nvPr>
        </p:nvSpPr>
        <p:spPr>
          <a:xfrm>
            <a:off x="3000375" y="609600"/>
            <a:ext cx="5867400" cy="4267200"/>
          </a:xfrm>
        </p:spPr>
        <p:txBody>
          <a:bodyPr/>
          <a:lstStyle>
            <a:lvl1pPr marL="0" indent="0">
              <a:buNone/>
              <a:defRPr sz="3200"/>
            </a:lvl1pPr>
          </a:lstStyle>
          <a:p>
            <a:r>
              <a:rPr kumimoji="0" lang="pt-PT" smtClean="0"/>
              <a:t>Clique no ícone para adicionar uma imagem</a:t>
            </a:r>
            <a:endParaRPr kumimoji="0" lang="en-US" dirty="0"/>
          </a:p>
        </p:txBody>
      </p:sp>
      <p:sp>
        <p:nvSpPr>
          <p:cNvPr id="4" name="Marcador de Posição do Tex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t-PT" smtClean="0"/>
              <a:t>Clique para editar os estilos</a:t>
            </a:r>
          </a:p>
        </p:txBody>
      </p:sp>
      <p:sp>
        <p:nvSpPr>
          <p:cNvPr id="22" name="Rectângu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Marcador de Posição da Data 4"/>
          <p:cNvSpPr>
            <a:spLocks noGrp="1"/>
          </p:cNvSpPr>
          <p:nvPr>
            <p:ph type="dt" sz="half" idx="10"/>
          </p:nvPr>
        </p:nvSpPr>
        <p:spPr>
          <a:xfrm>
            <a:off x="5788152" y="6404984"/>
            <a:ext cx="3044952" cy="365760"/>
          </a:xfrm>
        </p:spPr>
        <p:txBody>
          <a:bodyPr/>
          <a:lstStyle/>
          <a:p>
            <a:fld id="{025D668F-79C2-4303-8E24-648E1686B548}" type="datetimeFigureOut">
              <a:rPr lang="pt-PT" smtClean="0"/>
              <a:pPr/>
              <a:t>09-04-2013</a:t>
            </a:fld>
            <a:endParaRPr lang="pt-PT"/>
          </a:p>
        </p:txBody>
      </p:sp>
      <p:sp>
        <p:nvSpPr>
          <p:cNvPr id="6" name="Marcador de Posição do Rodapé 5"/>
          <p:cNvSpPr>
            <a:spLocks noGrp="1"/>
          </p:cNvSpPr>
          <p:nvPr>
            <p:ph type="ftr" sz="quarter" idx="11"/>
          </p:nvPr>
        </p:nvSpPr>
        <p:spPr>
          <a:xfrm>
            <a:off x="301752" y="6410848"/>
            <a:ext cx="3584448" cy="365760"/>
          </a:xfrm>
        </p:spPr>
        <p:txBody>
          <a:bodyPr/>
          <a:lstStyle/>
          <a:p>
            <a:endParaRPr lang="pt-PT"/>
          </a:p>
        </p:txBody>
      </p:sp>
    </p:spTree>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ângu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ângu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ângu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ângu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Marcador de Posição da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25D668F-79C2-4303-8E24-648E1686B548}" type="datetimeFigureOut">
              <a:rPr lang="pt-PT" smtClean="0"/>
              <a:pPr/>
              <a:t>09-04-2013</a:t>
            </a:fld>
            <a:endParaRPr lang="pt-PT"/>
          </a:p>
        </p:txBody>
      </p:sp>
      <p:sp>
        <p:nvSpPr>
          <p:cNvPr id="3" name="Marcador de Posição do Rodapé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pt-PT"/>
          </a:p>
        </p:txBody>
      </p:sp>
      <p:sp>
        <p:nvSpPr>
          <p:cNvPr id="8" name="Rectângu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exão recta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Marcador de Posição do Número do Diapositivo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2FC16AB-1984-46CB-8523-5B1AAC71FD45}" type="slidenum">
              <a:rPr lang="pt-PT" smtClean="0"/>
              <a:pPr/>
              <a:t>‹nº›</a:t>
            </a:fld>
            <a:endParaRPr lang="pt-PT"/>
          </a:p>
        </p:txBody>
      </p:sp>
      <p:sp>
        <p:nvSpPr>
          <p:cNvPr id="22" name="Marcador de Posição do Título 21"/>
          <p:cNvSpPr>
            <a:spLocks noGrp="1"/>
          </p:cNvSpPr>
          <p:nvPr>
            <p:ph type="title"/>
          </p:nvPr>
        </p:nvSpPr>
        <p:spPr>
          <a:xfrm>
            <a:off x="301752" y="228600"/>
            <a:ext cx="8534400" cy="758952"/>
          </a:xfrm>
          <a:prstGeom prst="rect">
            <a:avLst/>
          </a:prstGeom>
        </p:spPr>
        <p:txBody>
          <a:bodyPr vert="horz" anchor="b">
            <a:normAutofit/>
          </a:bodyPr>
          <a:lstStyle/>
          <a:p>
            <a:r>
              <a:rPr kumimoji="0" lang="pt-PT" smtClean="0"/>
              <a:t>Clique para editar o estilo</a:t>
            </a:r>
            <a:endParaRPr kumimoji="0" lang="en-US"/>
          </a:p>
        </p:txBody>
      </p:sp>
      <p:sp>
        <p:nvSpPr>
          <p:cNvPr id="13" name="Marcador de Posição do Tex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t-PT" smtClean="0"/>
              <a:t>Clique para editar os estilos</a:t>
            </a:r>
          </a:p>
          <a:p>
            <a:pPr lvl="1" eaLnBrk="1" latinLnBrk="0" hangingPunct="1"/>
            <a:r>
              <a:rPr kumimoji="0" lang="pt-PT" smtClean="0"/>
              <a:t>Segundo nível</a:t>
            </a:r>
          </a:p>
          <a:p>
            <a:pPr lvl="2" eaLnBrk="1" latinLnBrk="0" hangingPunct="1"/>
            <a:r>
              <a:rPr kumimoji="0" lang="pt-PT" smtClean="0"/>
              <a:t>Terceiro nível</a:t>
            </a:r>
          </a:p>
          <a:p>
            <a:pPr lvl="3" eaLnBrk="1" latinLnBrk="0" hangingPunct="1"/>
            <a:r>
              <a:rPr kumimoji="0" lang="pt-PT" smtClean="0"/>
              <a:t>Quarto nível</a:t>
            </a:r>
          </a:p>
          <a:p>
            <a:pPr lvl="4" eaLnBrk="1" latinLnBrk="0" hangingPunct="1"/>
            <a:r>
              <a:rPr kumimoji="0" lang="pt-PT" smtClean="0"/>
              <a:t>Quinto nível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strips dir="rd"/>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p:cNvSpPr>
            <a:spLocks noGrp="1"/>
          </p:cNvSpPr>
          <p:nvPr>
            <p:ph type="subTitle" idx="1"/>
          </p:nvPr>
        </p:nvSpPr>
        <p:spPr>
          <a:xfrm>
            <a:off x="251520" y="5733256"/>
            <a:ext cx="8568952" cy="1752600"/>
          </a:xfrm>
        </p:spPr>
        <p:txBody>
          <a:bodyPr/>
          <a:lstStyle/>
          <a:p>
            <a:r>
              <a:rPr lang="pt-PT" dirty="0" smtClean="0"/>
              <a:t>Maria joana faria, nº 16, 9º h </a:t>
            </a:r>
          </a:p>
          <a:p>
            <a:r>
              <a:rPr lang="pt-PT" dirty="0" err="1" smtClean="0"/>
              <a:t>teacher</a:t>
            </a:r>
            <a:r>
              <a:rPr lang="pt-PT" dirty="0" smtClean="0"/>
              <a:t> maria </a:t>
            </a:r>
            <a:r>
              <a:rPr lang="pt-PT" dirty="0" err="1" smtClean="0"/>
              <a:t>josé</a:t>
            </a:r>
            <a:r>
              <a:rPr lang="pt-PT" dirty="0" smtClean="0"/>
              <a:t> machado - </a:t>
            </a:r>
            <a:r>
              <a:rPr lang="pt-PT" dirty="0" err="1" smtClean="0"/>
              <a:t>english</a:t>
            </a:r>
            <a:endParaRPr lang="pt-PT" dirty="0"/>
          </a:p>
        </p:txBody>
      </p:sp>
      <p:sp>
        <p:nvSpPr>
          <p:cNvPr id="2" name="Título 1"/>
          <p:cNvSpPr>
            <a:spLocks noGrp="1"/>
          </p:cNvSpPr>
          <p:nvPr>
            <p:ph type="ctrTitle"/>
          </p:nvPr>
        </p:nvSpPr>
        <p:spPr/>
        <p:txBody>
          <a:bodyPr/>
          <a:lstStyle/>
          <a:p>
            <a:r>
              <a:rPr lang="pt-PT" dirty="0" err="1" smtClean="0"/>
              <a:t>Book</a:t>
            </a:r>
            <a:r>
              <a:rPr lang="pt-PT" dirty="0" smtClean="0"/>
              <a:t>: </a:t>
            </a:r>
            <a:br>
              <a:rPr lang="pt-PT" dirty="0" smtClean="0"/>
            </a:br>
            <a:r>
              <a:rPr lang="pt-PT" dirty="0" err="1" smtClean="0"/>
              <a:t>The</a:t>
            </a:r>
            <a:r>
              <a:rPr lang="pt-PT" dirty="0" smtClean="0"/>
              <a:t> </a:t>
            </a:r>
            <a:r>
              <a:rPr lang="pt-PT" dirty="0" err="1" smtClean="0"/>
              <a:t>Death</a:t>
            </a:r>
            <a:r>
              <a:rPr lang="pt-PT" dirty="0" smtClean="0"/>
              <a:t> </a:t>
            </a:r>
            <a:r>
              <a:rPr lang="pt-PT" dirty="0" err="1" smtClean="0"/>
              <a:t>of</a:t>
            </a:r>
            <a:r>
              <a:rPr lang="pt-PT" dirty="0" smtClean="0"/>
              <a:t> Karen </a:t>
            </a:r>
            <a:r>
              <a:rPr lang="pt-PT" dirty="0" err="1" smtClean="0"/>
              <a:t>Silkwood</a:t>
            </a:r>
            <a:endParaRPr lang="pt-PT" dirty="0"/>
          </a:p>
        </p:txBody>
      </p:sp>
      <p:sp>
        <p:nvSpPr>
          <p:cNvPr id="6" name="CaixaDeTexto 5"/>
          <p:cNvSpPr txBox="1"/>
          <p:nvPr/>
        </p:nvSpPr>
        <p:spPr>
          <a:xfrm>
            <a:off x="3059832" y="332656"/>
            <a:ext cx="3096344" cy="369332"/>
          </a:xfrm>
          <a:prstGeom prst="rect">
            <a:avLst/>
          </a:prstGeom>
          <a:noFill/>
        </p:spPr>
        <p:txBody>
          <a:bodyPr wrap="square" rtlCol="0">
            <a:spAutoFit/>
          </a:bodyPr>
          <a:lstStyle/>
          <a:p>
            <a:r>
              <a:rPr lang="pt-PT" dirty="0" smtClean="0"/>
              <a:t>Escola EB 2,3 Dr. Ruy d’Andrade </a:t>
            </a:r>
            <a:endParaRPr lang="pt-PT" dirty="0"/>
          </a:p>
        </p:txBody>
      </p:sp>
      <p:pic>
        <p:nvPicPr>
          <p:cNvPr id="13316" name="Picture 4" descr="http://img1.imagesbn.com/p/9780194790192_p0_v1_s260x420.JPG"/>
          <p:cNvPicPr>
            <a:picLocks noChangeAspect="1" noChangeArrowheads="1"/>
          </p:cNvPicPr>
          <p:nvPr/>
        </p:nvPicPr>
        <p:blipFill>
          <a:blip r:embed="rId2" cstate="print"/>
          <a:srcRect t="4643" b="31961"/>
          <a:stretch>
            <a:fillRect/>
          </a:stretch>
        </p:blipFill>
        <p:spPr bwMode="auto">
          <a:xfrm>
            <a:off x="3131840" y="2852936"/>
            <a:ext cx="2802847" cy="2733690"/>
          </a:xfrm>
          <a:prstGeom prst="roundRect">
            <a:avLst>
              <a:gd name="adj" fmla="val 8594"/>
            </a:avLst>
          </a:prstGeom>
          <a:solidFill>
            <a:srgbClr val="FFFFFF">
              <a:shade val="85000"/>
            </a:srgbClr>
          </a:solidFill>
          <a:ln>
            <a:noFill/>
          </a:ln>
          <a:effectLst>
            <a:glow rad="228600">
              <a:schemeClr val="accent3">
                <a:satMod val="175000"/>
                <a:alpha val="40000"/>
              </a:schemeClr>
            </a:glow>
          </a:effectLst>
        </p:spPr>
      </p:pic>
    </p:spTree>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00375" y="5162128"/>
            <a:ext cx="5867400" cy="1219200"/>
          </a:xfrm>
        </p:spPr>
        <p:txBody>
          <a:bodyPr/>
          <a:lstStyle/>
          <a:p>
            <a:pPr algn="ctr"/>
            <a:r>
              <a:rPr lang="pt-PT" dirty="0" err="1" smtClean="0"/>
              <a:t>Karen’s</a:t>
            </a:r>
            <a:r>
              <a:rPr lang="pt-PT" dirty="0" smtClean="0"/>
              <a:t> </a:t>
            </a:r>
            <a:r>
              <a:rPr lang="pt-PT" dirty="0" err="1" smtClean="0"/>
              <a:t>objects</a:t>
            </a:r>
            <a:r>
              <a:rPr lang="pt-PT" dirty="0" smtClean="0"/>
              <a:t> in </a:t>
            </a:r>
            <a:r>
              <a:rPr lang="pt-PT" dirty="0" err="1" smtClean="0"/>
              <a:t>protective</a:t>
            </a:r>
            <a:r>
              <a:rPr lang="pt-PT" dirty="0" smtClean="0"/>
              <a:t> </a:t>
            </a:r>
            <a:r>
              <a:rPr lang="pt-PT" dirty="0" err="1" smtClean="0"/>
              <a:t>plastic</a:t>
            </a:r>
            <a:r>
              <a:rPr lang="pt-PT" dirty="0" smtClean="0"/>
              <a:t> </a:t>
            </a:r>
            <a:r>
              <a:rPr lang="pt-PT" dirty="0" err="1" smtClean="0"/>
              <a:t>bags</a:t>
            </a:r>
            <a:endParaRPr lang="pt-PT" dirty="0"/>
          </a:p>
        </p:txBody>
      </p:sp>
      <p:sp>
        <p:nvSpPr>
          <p:cNvPr id="4" name="Marcador de Posição do Texto 3"/>
          <p:cNvSpPr>
            <a:spLocks noGrp="1"/>
          </p:cNvSpPr>
          <p:nvPr>
            <p:ph type="body" sz="half" idx="2"/>
          </p:nvPr>
        </p:nvSpPr>
        <p:spPr>
          <a:xfrm>
            <a:off x="323528" y="990600"/>
            <a:ext cx="2438400" cy="5867400"/>
          </a:xfrm>
        </p:spPr>
        <p:txBody>
          <a:bodyPr/>
          <a:lstStyle/>
          <a:p>
            <a:pPr algn="just"/>
            <a:r>
              <a:rPr lang="en-US" dirty="0" smtClean="0"/>
              <a:t>One day, when Karen had everything ready inside the brown envelope, she went to the factory. She passed the scanner and it detected, again, radioactive dust. But it was very strange, because Karen was entering the factory and not leaving. That meant that all the places where she had passed were contaminated, including her own home. All the objects were taken from there and she didn’t have any place to spend the night. So she went to Drew’s house, and told him her whole plan.</a:t>
            </a:r>
            <a:endParaRPr lang="pt-PT" dirty="0"/>
          </a:p>
        </p:txBody>
      </p:sp>
      <p:pic>
        <p:nvPicPr>
          <p:cNvPr id="8194" name="Picture 2" descr="C:\Users\utilizador\Documents\Scan0007.jpg"/>
          <p:cNvPicPr>
            <a:picLocks noChangeAspect="1" noChangeArrowheads="1"/>
          </p:cNvPicPr>
          <p:nvPr/>
        </p:nvPicPr>
        <p:blipFill>
          <a:blip r:embed="rId2" cstate="print">
            <a:lum contrast="20000"/>
          </a:blip>
          <a:srcRect l="49212" t="59747" r="19288" b="14260"/>
          <a:stretch>
            <a:fillRect/>
          </a:stretch>
        </p:blipFill>
        <p:spPr bwMode="auto">
          <a:xfrm>
            <a:off x="3059832" y="1628800"/>
            <a:ext cx="5760000" cy="3456000"/>
          </a:xfrm>
          <a:prstGeom prst="rect">
            <a:avLst/>
          </a:prstGeom>
          <a:noFill/>
          <a:effectLst>
            <a:glow rad="101600">
              <a:schemeClr val="accent3">
                <a:satMod val="175000"/>
                <a:alpha val="40000"/>
              </a:schemeClr>
            </a:glow>
          </a:effectLst>
        </p:spPr>
      </p:pic>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00375" y="5522168"/>
            <a:ext cx="5867400" cy="1219200"/>
          </a:xfrm>
        </p:spPr>
        <p:txBody>
          <a:bodyPr/>
          <a:lstStyle/>
          <a:p>
            <a:pPr algn="ctr"/>
            <a:r>
              <a:rPr lang="pt-PT" dirty="0" smtClean="0"/>
              <a:t>Karen </a:t>
            </a:r>
            <a:r>
              <a:rPr lang="pt-PT" dirty="0" err="1" smtClean="0"/>
              <a:t>Silkwood</a:t>
            </a:r>
            <a:r>
              <a:rPr lang="pt-PT" dirty="0" smtClean="0"/>
              <a:t/>
            </a:r>
            <a:br>
              <a:rPr lang="pt-PT" dirty="0" smtClean="0"/>
            </a:br>
            <a:r>
              <a:rPr lang="pt-PT" dirty="0" err="1" smtClean="0"/>
              <a:t>She</a:t>
            </a:r>
            <a:r>
              <a:rPr lang="pt-PT" dirty="0" smtClean="0"/>
              <a:t> </a:t>
            </a:r>
            <a:r>
              <a:rPr lang="pt-PT" dirty="0" err="1" smtClean="0"/>
              <a:t>died</a:t>
            </a:r>
            <a:r>
              <a:rPr lang="pt-PT" dirty="0" smtClean="0"/>
              <a:t> </a:t>
            </a:r>
            <a:r>
              <a:rPr lang="pt-PT" dirty="0" err="1" smtClean="0"/>
              <a:t>at</a:t>
            </a:r>
            <a:r>
              <a:rPr lang="pt-PT" dirty="0" smtClean="0"/>
              <a:t> </a:t>
            </a:r>
            <a:r>
              <a:rPr lang="pt-PT" dirty="0" err="1" smtClean="0"/>
              <a:t>the</a:t>
            </a:r>
            <a:r>
              <a:rPr lang="pt-PT" dirty="0" smtClean="0"/>
              <a:t> age </a:t>
            </a:r>
            <a:r>
              <a:rPr lang="pt-PT" dirty="0" err="1" smtClean="0"/>
              <a:t>of</a:t>
            </a:r>
            <a:r>
              <a:rPr lang="pt-PT" dirty="0" smtClean="0"/>
              <a:t> 28</a:t>
            </a:r>
            <a:endParaRPr lang="pt-PT" dirty="0"/>
          </a:p>
        </p:txBody>
      </p:sp>
      <p:sp>
        <p:nvSpPr>
          <p:cNvPr id="4" name="Marcador de Posição do Texto 3"/>
          <p:cNvSpPr>
            <a:spLocks noGrp="1"/>
          </p:cNvSpPr>
          <p:nvPr>
            <p:ph type="body" sz="half" idx="2"/>
          </p:nvPr>
        </p:nvSpPr>
        <p:spPr>
          <a:xfrm>
            <a:off x="323528" y="2563688"/>
            <a:ext cx="2438400" cy="5257800"/>
          </a:xfrm>
        </p:spPr>
        <p:txBody>
          <a:bodyPr/>
          <a:lstStyle/>
          <a:p>
            <a:pPr algn="just"/>
            <a:r>
              <a:rPr lang="en-US" dirty="0" smtClean="0"/>
              <a:t>Karen </a:t>
            </a:r>
            <a:r>
              <a:rPr lang="en-US" dirty="0" err="1" smtClean="0"/>
              <a:t>Silkwood</a:t>
            </a:r>
            <a:r>
              <a:rPr lang="en-US" dirty="0" smtClean="0"/>
              <a:t> tried to tell the truth to everybody and because of it, she had a terrible end, maybe caused by others who wanted to silence her.</a:t>
            </a:r>
            <a:endParaRPr lang="pt-PT" dirty="0"/>
          </a:p>
        </p:txBody>
      </p:sp>
      <p:pic>
        <p:nvPicPr>
          <p:cNvPr id="21506" name="Picture 2" descr="http://www.biography.com/assets/images/bionow/karen-silkwood.jpg"/>
          <p:cNvPicPr>
            <a:picLocks noChangeAspect="1" noChangeArrowheads="1"/>
          </p:cNvPicPr>
          <p:nvPr/>
        </p:nvPicPr>
        <p:blipFill>
          <a:blip r:embed="rId2" cstate="print">
            <a:lum bright="10000" contrast="-10000"/>
          </a:blip>
          <a:srcRect t="30004" b="3739"/>
          <a:stretch>
            <a:fillRect/>
          </a:stretch>
        </p:blipFill>
        <p:spPr bwMode="auto">
          <a:xfrm>
            <a:off x="3059832" y="1628800"/>
            <a:ext cx="5760000" cy="3816424"/>
          </a:xfrm>
          <a:prstGeom prst="rect">
            <a:avLst/>
          </a:prstGeom>
          <a:noFill/>
          <a:effectLst>
            <a:glow rad="101600">
              <a:schemeClr val="accent4">
                <a:satMod val="175000"/>
                <a:alpha val="40000"/>
              </a:schemeClr>
            </a:glow>
          </a:effectLst>
        </p:spPr>
      </p:pic>
    </p:spTree>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PT" dirty="0" err="1" smtClean="0"/>
              <a:t>My</a:t>
            </a:r>
            <a:r>
              <a:rPr lang="pt-PT" dirty="0" smtClean="0"/>
              <a:t> </a:t>
            </a:r>
            <a:r>
              <a:rPr lang="pt-PT" dirty="0" err="1" smtClean="0"/>
              <a:t>opinion</a:t>
            </a:r>
            <a:r>
              <a:rPr lang="pt-PT" dirty="0" smtClean="0"/>
              <a:t> </a:t>
            </a:r>
            <a:r>
              <a:rPr lang="pt-PT" dirty="0" err="1" smtClean="0"/>
              <a:t>about</a:t>
            </a:r>
            <a:r>
              <a:rPr lang="pt-PT" dirty="0" smtClean="0"/>
              <a:t> </a:t>
            </a:r>
            <a:r>
              <a:rPr lang="pt-PT" dirty="0" err="1" smtClean="0"/>
              <a:t>the</a:t>
            </a:r>
            <a:r>
              <a:rPr lang="pt-PT" dirty="0" smtClean="0"/>
              <a:t> </a:t>
            </a:r>
            <a:r>
              <a:rPr lang="pt-PT" dirty="0" err="1" smtClean="0"/>
              <a:t>book</a:t>
            </a:r>
            <a:endParaRPr lang="pt-PT" dirty="0"/>
          </a:p>
        </p:txBody>
      </p:sp>
      <p:sp>
        <p:nvSpPr>
          <p:cNvPr id="4" name="Marcador de Posição de Conteúdo 3"/>
          <p:cNvSpPr>
            <a:spLocks noGrp="1"/>
          </p:cNvSpPr>
          <p:nvPr>
            <p:ph sz="quarter" idx="1"/>
          </p:nvPr>
        </p:nvSpPr>
        <p:spPr/>
        <p:txBody>
          <a:bodyPr/>
          <a:lstStyle/>
          <a:p>
            <a:pPr algn="just">
              <a:buNone/>
            </a:pPr>
            <a:r>
              <a:rPr lang="en-US" dirty="0" smtClean="0"/>
              <a:t>	</a:t>
            </a:r>
            <a:r>
              <a:rPr lang="en-US" sz="2000" dirty="0" smtClean="0"/>
              <a:t>I really enjoyed reading this book, it’s quite interesting because it’s a true story and </a:t>
            </a:r>
            <a:r>
              <a:rPr lang="en-US" sz="2000" dirty="0" smtClean="0"/>
              <a:t>allows</a:t>
            </a:r>
            <a:r>
              <a:rPr lang="en-US" sz="2000" dirty="0" smtClean="0"/>
              <a:t> </a:t>
            </a:r>
            <a:r>
              <a:rPr lang="en-US" sz="2000" dirty="0" smtClean="0"/>
              <a:t>us </a:t>
            </a:r>
            <a:r>
              <a:rPr lang="en-US" sz="2000" dirty="0" smtClean="0"/>
              <a:t>to take </a:t>
            </a:r>
            <a:r>
              <a:rPr lang="en-US" sz="2000" dirty="0" smtClean="0"/>
              <a:t>our own conclusions about Karen’s death, and even allows us to have our own opinion: if her death was either an accident or not.</a:t>
            </a:r>
          </a:p>
          <a:p>
            <a:pPr algn="just">
              <a:buNone/>
            </a:pPr>
            <a:endParaRPr lang="en-US" sz="2000" dirty="0" smtClean="0"/>
          </a:p>
          <a:p>
            <a:pPr algn="just">
              <a:buNone/>
            </a:pPr>
            <a:r>
              <a:rPr lang="en-US" sz="2000" dirty="0" smtClean="0"/>
              <a:t>	I think for those who like serious, true, and mysterious stories it’s a very good book and all those people should read it. I also strongly recommend it because although it has a little complex vocabulary</a:t>
            </a:r>
            <a:r>
              <a:rPr lang="en-US" sz="2000" smtClean="0"/>
              <a:t>, </a:t>
            </a:r>
            <a:r>
              <a:rPr lang="en-US" sz="2000" smtClean="0"/>
              <a:t>it is </a:t>
            </a:r>
            <a:r>
              <a:rPr lang="en-US" sz="2000" dirty="0" smtClean="0"/>
              <a:t>easy to read.</a:t>
            </a:r>
            <a:endParaRPr lang="pt-PT" sz="2000" dirty="0"/>
          </a:p>
        </p:txBody>
      </p:sp>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smtClean="0"/>
              <a:t>About</a:t>
            </a:r>
            <a:r>
              <a:rPr lang="pt-PT" dirty="0" smtClean="0"/>
              <a:t> </a:t>
            </a:r>
            <a:r>
              <a:rPr lang="pt-PT" dirty="0" err="1" smtClean="0"/>
              <a:t>the</a:t>
            </a:r>
            <a:r>
              <a:rPr lang="pt-PT" dirty="0" smtClean="0"/>
              <a:t> </a:t>
            </a:r>
            <a:r>
              <a:rPr lang="pt-PT" dirty="0" err="1" smtClean="0"/>
              <a:t>author</a:t>
            </a:r>
            <a:r>
              <a:rPr lang="pt-PT" dirty="0" smtClean="0"/>
              <a:t>: Joyce </a:t>
            </a:r>
            <a:r>
              <a:rPr lang="pt-PT" dirty="0" err="1" smtClean="0"/>
              <a:t>Hannam</a:t>
            </a:r>
            <a:endParaRPr lang="pt-PT" dirty="0"/>
          </a:p>
        </p:txBody>
      </p:sp>
      <p:sp>
        <p:nvSpPr>
          <p:cNvPr id="10" name="Marcador de Posição de Conteúdo 9"/>
          <p:cNvSpPr>
            <a:spLocks noGrp="1"/>
          </p:cNvSpPr>
          <p:nvPr>
            <p:ph sz="quarter" idx="1"/>
          </p:nvPr>
        </p:nvSpPr>
        <p:spPr>
          <a:xfrm>
            <a:off x="301752" y="1527048"/>
            <a:ext cx="5206352" cy="4572000"/>
          </a:xfrm>
        </p:spPr>
        <p:txBody>
          <a:bodyPr/>
          <a:lstStyle/>
          <a:p>
            <a:pPr algn="just">
              <a:buNone/>
            </a:pPr>
            <a:r>
              <a:rPr lang="en-US" dirty="0" smtClean="0"/>
              <a:t>	</a:t>
            </a:r>
            <a:r>
              <a:rPr lang="en-US" sz="2000" dirty="0" smtClean="0"/>
              <a:t>Joyce </a:t>
            </a:r>
            <a:r>
              <a:rPr lang="en-US" sz="2000" dirty="0" err="1" smtClean="0"/>
              <a:t>Hannam</a:t>
            </a:r>
            <a:r>
              <a:rPr lang="en-US" sz="2000" dirty="0" smtClean="0"/>
              <a:t> was born in 1972 in Cambridge, and she’s an experienced teacher and writer of stories for English learners. </a:t>
            </a:r>
          </a:p>
          <a:p>
            <a:pPr algn="just">
              <a:buNone/>
            </a:pPr>
            <a:r>
              <a:rPr lang="en-US" sz="2000" dirty="0" smtClean="0"/>
              <a:t>	</a:t>
            </a:r>
          </a:p>
          <a:p>
            <a:pPr algn="just">
              <a:buNone/>
            </a:pPr>
            <a:r>
              <a:rPr lang="en-US" sz="2000" dirty="0" smtClean="0"/>
              <a:t>	Having graduated from Oxford University with a degree in English Literature, she trained as a secondary school teacher and worked in a London school for a year. Then she decided to move from literature to language education.</a:t>
            </a:r>
          </a:p>
          <a:p>
            <a:pPr algn="just">
              <a:buNone/>
            </a:pPr>
            <a:r>
              <a:rPr lang="en-US" sz="2000" dirty="0" smtClean="0"/>
              <a:t>	</a:t>
            </a:r>
          </a:p>
          <a:p>
            <a:pPr algn="just">
              <a:buNone/>
            </a:pPr>
            <a:r>
              <a:rPr lang="en-US" sz="2000" dirty="0" smtClean="0"/>
              <a:t>	Now she lives in York, in the north of England, with her husband.</a:t>
            </a:r>
          </a:p>
          <a:p>
            <a:pPr algn="just">
              <a:buNone/>
            </a:pPr>
            <a:endParaRPr lang="pt-PT" sz="2000" dirty="0"/>
          </a:p>
        </p:txBody>
      </p:sp>
      <p:pic>
        <p:nvPicPr>
          <p:cNvPr id="11268" name="Picture 4" descr="http://www.york.ac.uk/media/celt/images/staffphotos/joyce.jpg"/>
          <p:cNvPicPr>
            <a:picLocks noChangeAspect="1" noChangeArrowheads="1"/>
          </p:cNvPicPr>
          <p:nvPr/>
        </p:nvPicPr>
        <p:blipFill>
          <a:blip r:embed="rId2" cstate="print"/>
          <a:srcRect/>
          <a:stretch>
            <a:fillRect/>
          </a:stretch>
        </p:blipFill>
        <p:spPr bwMode="auto">
          <a:xfrm>
            <a:off x="5940152" y="2420888"/>
            <a:ext cx="2520280" cy="25202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smtClean="0"/>
              <a:t>The</a:t>
            </a:r>
            <a:r>
              <a:rPr lang="pt-PT" dirty="0" smtClean="0"/>
              <a:t> </a:t>
            </a:r>
            <a:r>
              <a:rPr lang="pt-PT" dirty="0" err="1" smtClean="0"/>
              <a:t>story</a:t>
            </a:r>
            <a:endParaRPr lang="pt-PT" dirty="0"/>
          </a:p>
        </p:txBody>
      </p:sp>
      <p:sp>
        <p:nvSpPr>
          <p:cNvPr id="3" name="Marcador de Posição de Conteúdo 2"/>
          <p:cNvSpPr>
            <a:spLocks noGrp="1"/>
          </p:cNvSpPr>
          <p:nvPr>
            <p:ph sz="quarter" idx="1"/>
          </p:nvPr>
        </p:nvSpPr>
        <p:spPr>
          <a:xfrm>
            <a:off x="4860032" y="2564904"/>
            <a:ext cx="3441584" cy="2448272"/>
          </a:xfrm>
        </p:spPr>
        <p:txBody>
          <a:bodyPr/>
          <a:lstStyle/>
          <a:p>
            <a:pPr algn="just">
              <a:buNone/>
            </a:pPr>
            <a:r>
              <a:rPr lang="pt-PT" dirty="0" smtClean="0"/>
              <a:t>	</a:t>
            </a:r>
            <a:r>
              <a:rPr lang="pt-PT" sz="2000" dirty="0" err="1" smtClean="0"/>
              <a:t>This</a:t>
            </a:r>
            <a:r>
              <a:rPr lang="pt-PT" sz="2000" dirty="0" smtClean="0"/>
              <a:t> </a:t>
            </a:r>
            <a:r>
              <a:rPr lang="pt-PT" sz="2000" dirty="0" err="1" smtClean="0"/>
              <a:t>is</a:t>
            </a:r>
            <a:r>
              <a:rPr lang="pt-PT" sz="2000" dirty="0" smtClean="0"/>
              <a:t> a </a:t>
            </a:r>
            <a:r>
              <a:rPr lang="pt-PT" sz="2000" dirty="0" err="1" smtClean="0"/>
              <a:t>true</a:t>
            </a:r>
            <a:r>
              <a:rPr lang="pt-PT" sz="2000" dirty="0" smtClean="0"/>
              <a:t> </a:t>
            </a:r>
            <a:r>
              <a:rPr lang="pt-PT" sz="2000" dirty="0" err="1" smtClean="0"/>
              <a:t>story</a:t>
            </a:r>
            <a:r>
              <a:rPr lang="pt-PT" sz="2000" dirty="0" smtClean="0"/>
              <a:t> </a:t>
            </a:r>
            <a:r>
              <a:rPr lang="pt-PT" sz="2000" dirty="0" err="1" smtClean="0"/>
              <a:t>about</a:t>
            </a:r>
            <a:r>
              <a:rPr lang="pt-PT" sz="2000" dirty="0" smtClean="0"/>
              <a:t> </a:t>
            </a:r>
            <a:r>
              <a:rPr lang="pt-PT" sz="2000" dirty="0" err="1" smtClean="0"/>
              <a:t>the</a:t>
            </a:r>
            <a:r>
              <a:rPr lang="pt-PT" sz="2000" dirty="0" smtClean="0"/>
              <a:t> </a:t>
            </a:r>
            <a:r>
              <a:rPr lang="pt-PT" sz="2000" dirty="0" err="1" smtClean="0"/>
              <a:t>death</a:t>
            </a:r>
            <a:r>
              <a:rPr lang="pt-PT" sz="2000" dirty="0" smtClean="0"/>
              <a:t> </a:t>
            </a:r>
            <a:r>
              <a:rPr lang="pt-PT" sz="2000" dirty="0" err="1" smtClean="0"/>
              <a:t>of</a:t>
            </a:r>
            <a:r>
              <a:rPr lang="pt-PT" sz="2000" dirty="0" smtClean="0"/>
              <a:t> Karen </a:t>
            </a:r>
            <a:r>
              <a:rPr lang="pt-PT" sz="2000" dirty="0" err="1" smtClean="0"/>
              <a:t>Silkwood</a:t>
            </a:r>
            <a:r>
              <a:rPr lang="pt-PT" sz="2000" dirty="0" smtClean="0"/>
              <a:t>, </a:t>
            </a:r>
            <a:r>
              <a:rPr lang="pt-PT" sz="2000" dirty="0" err="1" smtClean="0"/>
              <a:t>and</a:t>
            </a:r>
            <a:r>
              <a:rPr lang="pt-PT" sz="2000" dirty="0" smtClean="0"/>
              <a:t> </a:t>
            </a:r>
            <a:r>
              <a:rPr lang="pt-PT" sz="2000" dirty="0" err="1" smtClean="0"/>
              <a:t>it’s</a:t>
            </a:r>
            <a:r>
              <a:rPr lang="pt-PT" sz="2000" dirty="0" smtClean="0"/>
              <a:t> a </a:t>
            </a:r>
            <a:r>
              <a:rPr lang="pt-PT" sz="2000" dirty="0" err="1" smtClean="0"/>
              <a:t>mystery</a:t>
            </a:r>
            <a:r>
              <a:rPr lang="pt-PT" sz="2000" dirty="0" smtClean="0"/>
              <a:t>. </a:t>
            </a:r>
          </a:p>
          <a:p>
            <a:pPr algn="just">
              <a:buNone/>
            </a:pPr>
            <a:r>
              <a:rPr lang="pt-PT" sz="2000" dirty="0" smtClean="0"/>
              <a:t>	</a:t>
            </a:r>
            <a:r>
              <a:rPr lang="pt-PT" sz="2000" dirty="0" err="1" smtClean="0"/>
              <a:t>Nobody</a:t>
            </a:r>
            <a:r>
              <a:rPr lang="pt-PT" sz="2000" dirty="0" smtClean="0"/>
              <a:t> </a:t>
            </a:r>
            <a:r>
              <a:rPr lang="pt-PT" sz="2000" dirty="0" err="1" smtClean="0"/>
              <a:t>really</a:t>
            </a:r>
            <a:r>
              <a:rPr lang="pt-PT" sz="2000" dirty="0" smtClean="0"/>
              <a:t> </a:t>
            </a:r>
            <a:r>
              <a:rPr lang="pt-PT" sz="2000" dirty="0" err="1" smtClean="0"/>
              <a:t>knows</a:t>
            </a:r>
            <a:r>
              <a:rPr lang="pt-PT" sz="2000" dirty="0" smtClean="0"/>
              <a:t> </a:t>
            </a:r>
            <a:r>
              <a:rPr lang="pt-PT" sz="2000" dirty="0" err="1" smtClean="0"/>
              <a:t>what</a:t>
            </a:r>
            <a:r>
              <a:rPr lang="pt-PT" sz="2000" dirty="0" smtClean="0"/>
              <a:t> </a:t>
            </a:r>
            <a:r>
              <a:rPr lang="pt-PT" sz="2000" dirty="0" err="1" smtClean="0"/>
              <a:t>happened</a:t>
            </a:r>
            <a:r>
              <a:rPr lang="pt-PT" sz="2000" dirty="0" smtClean="0"/>
              <a:t>. </a:t>
            </a:r>
            <a:r>
              <a:rPr lang="pt-PT" sz="2000" dirty="0" err="1" smtClean="0"/>
              <a:t>Was</a:t>
            </a:r>
            <a:r>
              <a:rPr lang="pt-PT" sz="2000" dirty="0" smtClean="0"/>
              <a:t> </a:t>
            </a:r>
            <a:r>
              <a:rPr lang="pt-PT" sz="2000" dirty="0" err="1" smtClean="0"/>
              <a:t>it</a:t>
            </a:r>
            <a:r>
              <a:rPr lang="pt-PT" sz="2000" dirty="0" smtClean="0"/>
              <a:t> </a:t>
            </a:r>
            <a:r>
              <a:rPr lang="pt-PT" sz="2000" dirty="0" err="1" smtClean="0"/>
              <a:t>an</a:t>
            </a:r>
            <a:r>
              <a:rPr lang="pt-PT" sz="2000" dirty="0" smtClean="0"/>
              <a:t> </a:t>
            </a:r>
            <a:r>
              <a:rPr lang="pt-PT" sz="2000" dirty="0" err="1" smtClean="0"/>
              <a:t>accident</a:t>
            </a:r>
            <a:r>
              <a:rPr lang="pt-PT" sz="2000" dirty="0" smtClean="0"/>
              <a:t>? </a:t>
            </a:r>
            <a:r>
              <a:rPr lang="pt-PT" sz="2000" dirty="0" err="1" smtClean="0"/>
              <a:t>We</a:t>
            </a:r>
            <a:r>
              <a:rPr lang="pt-PT" sz="2000" dirty="0" smtClean="0"/>
              <a:t> </a:t>
            </a:r>
            <a:r>
              <a:rPr lang="pt-PT" sz="2000" dirty="0" err="1" smtClean="0"/>
              <a:t>don’t</a:t>
            </a:r>
            <a:r>
              <a:rPr lang="pt-PT" sz="2000" dirty="0" smtClean="0"/>
              <a:t> </a:t>
            </a:r>
            <a:r>
              <a:rPr lang="pt-PT" sz="2000" dirty="0" err="1" smtClean="0"/>
              <a:t>know</a:t>
            </a:r>
            <a:r>
              <a:rPr lang="pt-PT" sz="2000" dirty="0" smtClean="0"/>
              <a:t>… </a:t>
            </a:r>
            <a:endParaRPr lang="pt-PT" sz="2000" dirty="0"/>
          </a:p>
        </p:txBody>
      </p:sp>
      <p:pic>
        <p:nvPicPr>
          <p:cNvPr id="1026" name="Picture 2" descr="C:\Users\utilizador\Documents\Scan0008.jpg"/>
          <p:cNvPicPr>
            <a:picLocks noChangeAspect="1" noChangeArrowheads="1"/>
          </p:cNvPicPr>
          <p:nvPr/>
        </p:nvPicPr>
        <p:blipFill>
          <a:blip r:embed="rId2" cstate="print"/>
          <a:srcRect l="34116" t="29000" r="8123" b="4851"/>
          <a:stretch>
            <a:fillRect/>
          </a:stretch>
        </p:blipFill>
        <p:spPr bwMode="auto">
          <a:xfrm rot="20657490">
            <a:off x="1194704" y="1514380"/>
            <a:ext cx="2997613" cy="4721240"/>
          </a:xfrm>
          <a:prstGeom prst="rect">
            <a:avLst/>
          </a:prstGeom>
          <a:solidFill>
            <a:srgbClr val="FFFFFF">
              <a:shade val="85000"/>
            </a:srgbClr>
          </a:solidFill>
          <a:ln w="88900" cap="sq">
            <a:solidFill>
              <a:srgbClr val="FFFFFF"/>
            </a:solidFill>
            <a:miter lim="800000"/>
          </a:ln>
          <a:effectLst>
            <a:glow rad="63500">
              <a:schemeClr val="accent3">
                <a:satMod val="175000"/>
                <a:alpha val="40000"/>
              </a:schemeClr>
            </a:glow>
            <a:outerShdw blurRad="55000" dist="18000" dir="5400000" algn="tl" rotWithShape="0">
              <a:srgbClr val="000000">
                <a:alpha val="40000"/>
              </a:srgbClr>
            </a:outerShdw>
          </a:effectLst>
          <a:scene3d>
            <a:camera prst="perspectiveAbove"/>
            <a:lightRig rig="twoPt" dir="t">
              <a:rot lat="0" lon="0" rev="7200000"/>
            </a:lightRig>
          </a:scene3d>
          <a:sp3d>
            <a:bevelT w="25400" h="19050"/>
            <a:contourClr>
              <a:srgbClr val="FFFFFF"/>
            </a:contourClr>
          </a:sp3d>
        </p:spPr>
      </p:pic>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00375" y="5229200"/>
            <a:ext cx="5867400" cy="731168"/>
          </a:xfrm>
        </p:spPr>
        <p:txBody>
          <a:bodyPr/>
          <a:lstStyle/>
          <a:p>
            <a:pPr algn="ctr"/>
            <a:r>
              <a:rPr lang="pt-PT" dirty="0" err="1" smtClean="0"/>
              <a:t>The</a:t>
            </a:r>
            <a:r>
              <a:rPr lang="pt-PT" dirty="0" smtClean="0"/>
              <a:t> </a:t>
            </a:r>
            <a:r>
              <a:rPr lang="pt-PT" dirty="0" err="1" smtClean="0"/>
              <a:t>accident</a:t>
            </a:r>
            <a:endParaRPr lang="pt-PT" dirty="0"/>
          </a:p>
        </p:txBody>
      </p:sp>
      <p:sp>
        <p:nvSpPr>
          <p:cNvPr id="6" name="Marcador de Posição do Texto 5"/>
          <p:cNvSpPr>
            <a:spLocks noGrp="1"/>
          </p:cNvSpPr>
          <p:nvPr>
            <p:ph type="body" sz="half" idx="2"/>
          </p:nvPr>
        </p:nvSpPr>
        <p:spPr>
          <a:xfrm>
            <a:off x="323528" y="990600"/>
            <a:ext cx="2438400" cy="5867400"/>
          </a:xfrm>
        </p:spPr>
        <p:txBody>
          <a:bodyPr>
            <a:normAutofit/>
          </a:bodyPr>
          <a:lstStyle/>
          <a:p>
            <a:pPr algn="just"/>
            <a:r>
              <a:rPr lang="en-US" dirty="0" smtClean="0"/>
              <a:t>A woman called Karen </a:t>
            </a:r>
            <a:r>
              <a:rPr lang="en-US" dirty="0" err="1" smtClean="0"/>
              <a:t>Silkwood</a:t>
            </a:r>
            <a:r>
              <a:rPr lang="en-US" dirty="0" smtClean="0"/>
              <a:t> was found dead inside her car. She lived in Oklahoma, USA. Nobody really knows what happened. The police is sure that it was an accident, but three men, her boyfriend, a newspaper journalist from the New York Times, and a Union official from Washington, don’t think that way.</a:t>
            </a:r>
          </a:p>
          <a:p>
            <a:pPr algn="just"/>
            <a:r>
              <a:rPr lang="en-US" dirty="0" smtClean="0"/>
              <a:t>In the night of the accident, they were waiting for her. She was bringing an important piece of information in a brown envelope.</a:t>
            </a:r>
          </a:p>
          <a:p>
            <a:pPr algn="just"/>
            <a:endParaRPr lang="pt-PT" dirty="0"/>
          </a:p>
        </p:txBody>
      </p:sp>
      <p:pic>
        <p:nvPicPr>
          <p:cNvPr id="2050" name="Picture 2" descr="C:\Users\utilizador\Documents\Scan0001.jpg"/>
          <p:cNvPicPr>
            <a:picLocks noChangeAspect="1" noChangeArrowheads="1"/>
          </p:cNvPicPr>
          <p:nvPr/>
        </p:nvPicPr>
        <p:blipFill>
          <a:blip r:embed="rId2" cstate="print">
            <a:lum contrast="40000"/>
          </a:blip>
          <a:srcRect l="39763" t="61913" r="28738" b="14260"/>
          <a:stretch>
            <a:fillRect/>
          </a:stretch>
        </p:blipFill>
        <p:spPr bwMode="auto">
          <a:xfrm>
            <a:off x="3059832" y="1989192"/>
            <a:ext cx="5760000" cy="3168000"/>
          </a:xfrm>
          <a:prstGeom prst="rect">
            <a:avLst/>
          </a:prstGeom>
          <a:noFill/>
          <a:effectLst>
            <a:glow rad="101600">
              <a:schemeClr val="accent1">
                <a:satMod val="175000"/>
                <a:alpha val="40000"/>
              </a:schemeClr>
            </a:glow>
          </a:effectLst>
        </p:spPr>
      </p:pic>
    </p:spTree>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00375" y="5661248"/>
            <a:ext cx="5867400" cy="1219200"/>
          </a:xfrm>
        </p:spPr>
        <p:txBody>
          <a:bodyPr/>
          <a:lstStyle/>
          <a:p>
            <a:pPr algn="ctr"/>
            <a:r>
              <a:rPr lang="pt-PT" dirty="0" err="1" smtClean="0"/>
              <a:t>The</a:t>
            </a:r>
            <a:r>
              <a:rPr lang="pt-PT" dirty="0" smtClean="0"/>
              <a:t> nuclear </a:t>
            </a:r>
            <a:r>
              <a:rPr lang="pt-PT" dirty="0" err="1" smtClean="0"/>
              <a:t>factory</a:t>
            </a:r>
            <a:endParaRPr lang="pt-PT" dirty="0"/>
          </a:p>
        </p:txBody>
      </p:sp>
      <p:sp>
        <p:nvSpPr>
          <p:cNvPr id="4" name="Marcador de Posição do Texto 3"/>
          <p:cNvSpPr>
            <a:spLocks noGrp="1"/>
          </p:cNvSpPr>
          <p:nvPr>
            <p:ph type="body" sz="half" idx="2"/>
          </p:nvPr>
        </p:nvSpPr>
        <p:spPr>
          <a:xfrm>
            <a:off x="323528" y="990600"/>
            <a:ext cx="2438400" cy="5257800"/>
          </a:xfrm>
        </p:spPr>
        <p:txBody>
          <a:bodyPr/>
          <a:lstStyle/>
          <a:p>
            <a:pPr algn="just"/>
            <a:r>
              <a:rPr lang="en-US" dirty="0" smtClean="0"/>
              <a:t>The story of Karen and her brown envelope began in 1972, when she took a new job at a nuclear factory. Before, she worked as secretary and she was tired of that function. The factory’s salary was better and the work was more interesting.</a:t>
            </a:r>
          </a:p>
          <a:p>
            <a:pPr algn="just"/>
            <a:r>
              <a:rPr lang="en-US" dirty="0" smtClean="0"/>
              <a:t>She knew the workers, the factory’s installation, the protection clothes and other things. Karen was very happy and everything was going well.</a:t>
            </a:r>
          </a:p>
          <a:p>
            <a:pPr algn="just"/>
            <a:endParaRPr lang="pt-PT" dirty="0"/>
          </a:p>
        </p:txBody>
      </p:sp>
      <p:pic>
        <p:nvPicPr>
          <p:cNvPr id="3074" name="Picture 2" descr="C:\Users\utilizador\Documents\Scan0002.jpg"/>
          <p:cNvPicPr>
            <a:picLocks noChangeAspect="1" noChangeArrowheads="1"/>
          </p:cNvPicPr>
          <p:nvPr/>
        </p:nvPicPr>
        <p:blipFill>
          <a:blip r:embed="rId2" cstate="print">
            <a:lum contrast="40000"/>
          </a:blip>
          <a:srcRect l="50000" t="51574" r="18500" b="14852"/>
          <a:stretch>
            <a:fillRect/>
          </a:stretch>
        </p:blipFill>
        <p:spPr bwMode="auto">
          <a:xfrm>
            <a:off x="3059832" y="1196752"/>
            <a:ext cx="5760000" cy="4464000"/>
          </a:xfrm>
          <a:prstGeom prst="rect">
            <a:avLst/>
          </a:prstGeom>
          <a:noFill/>
          <a:effectLst>
            <a:glow rad="101600">
              <a:schemeClr val="accent3">
                <a:satMod val="175000"/>
                <a:alpha val="40000"/>
              </a:schemeClr>
            </a:glow>
          </a:effectLst>
        </p:spPr>
      </p:pic>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00375" y="4869160"/>
            <a:ext cx="5867400" cy="1219200"/>
          </a:xfrm>
        </p:spPr>
        <p:txBody>
          <a:bodyPr/>
          <a:lstStyle/>
          <a:p>
            <a:pPr algn="ctr"/>
            <a:r>
              <a:rPr lang="pt-PT" dirty="0" smtClean="0"/>
              <a:t>Karen </a:t>
            </a:r>
            <a:r>
              <a:rPr lang="pt-PT" dirty="0" err="1" smtClean="0"/>
              <a:t>and</a:t>
            </a:r>
            <a:r>
              <a:rPr lang="pt-PT" dirty="0" smtClean="0"/>
              <a:t> </a:t>
            </a:r>
            <a:r>
              <a:rPr lang="pt-PT" dirty="0" err="1" smtClean="0"/>
              <a:t>Drew</a:t>
            </a:r>
            <a:r>
              <a:rPr lang="pt-PT" dirty="0" smtClean="0"/>
              <a:t>, </a:t>
            </a:r>
            <a:r>
              <a:rPr lang="pt-PT" dirty="0" err="1" smtClean="0"/>
              <a:t>when</a:t>
            </a:r>
            <a:r>
              <a:rPr lang="pt-PT" dirty="0" smtClean="0"/>
              <a:t> </a:t>
            </a:r>
            <a:r>
              <a:rPr lang="pt-PT" dirty="0" err="1" smtClean="0"/>
              <a:t>they</a:t>
            </a:r>
            <a:r>
              <a:rPr lang="pt-PT" dirty="0" smtClean="0"/>
              <a:t> </a:t>
            </a:r>
            <a:r>
              <a:rPr lang="pt-PT" dirty="0" err="1" smtClean="0"/>
              <a:t>began</a:t>
            </a:r>
            <a:r>
              <a:rPr lang="pt-PT" dirty="0" smtClean="0"/>
              <a:t> a </a:t>
            </a:r>
            <a:r>
              <a:rPr lang="pt-PT" dirty="0" err="1" smtClean="0"/>
              <a:t>relationship</a:t>
            </a:r>
            <a:endParaRPr lang="pt-PT" dirty="0"/>
          </a:p>
        </p:txBody>
      </p:sp>
      <p:sp>
        <p:nvSpPr>
          <p:cNvPr id="4" name="Marcador de Posição do Texto 3"/>
          <p:cNvSpPr>
            <a:spLocks noGrp="1"/>
          </p:cNvSpPr>
          <p:nvPr>
            <p:ph type="body" sz="half" idx="2"/>
          </p:nvPr>
        </p:nvSpPr>
        <p:spPr>
          <a:xfrm>
            <a:off x="323528" y="2890192"/>
            <a:ext cx="2438400" cy="5867400"/>
          </a:xfrm>
        </p:spPr>
        <p:txBody>
          <a:bodyPr>
            <a:normAutofit/>
          </a:bodyPr>
          <a:lstStyle/>
          <a:p>
            <a:pPr algn="just"/>
            <a:r>
              <a:rPr lang="en-US" dirty="0" smtClean="0"/>
              <a:t>She made good friends like Susan and Drew. They were always together.</a:t>
            </a:r>
          </a:p>
          <a:p>
            <a:endParaRPr lang="en-US" dirty="0" smtClean="0"/>
          </a:p>
        </p:txBody>
      </p:sp>
      <p:pic>
        <p:nvPicPr>
          <p:cNvPr id="4098" name="Picture 2" descr="C:\Users\utilizador\Documents\Scan0003.jpg"/>
          <p:cNvPicPr>
            <a:picLocks noChangeAspect="1" noChangeArrowheads="1"/>
          </p:cNvPicPr>
          <p:nvPr/>
        </p:nvPicPr>
        <p:blipFill>
          <a:blip r:embed="rId2" cstate="print">
            <a:lum contrast="20000"/>
          </a:blip>
          <a:srcRect l="7476" t="65162" r="61025" b="14260"/>
          <a:stretch>
            <a:fillRect/>
          </a:stretch>
        </p:blipFill>
        <p:spPr bwMode="auto">
          <a:xfrm>
            <a:off x="3060472" y="2061168"/>
            <a:ext cx="5760000" cy="2735984"/>
          </a:xfrm>
          <a:prstGeom prst="rect">
            <a:avLst/>
          </a:prstGeom>
          <a:noFill/>
          <a:effectLst>
            <a:glow rad="101600">
              <a:schemeClr val="accent4">
                <a:satMod val="175000"/>
                <a:alpha val="40000"/>
              </a:schemeClr>
            </a:glow>
          </a:effectLst>
        </p:spPr>
      </p:pic>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00375" y="5234136"/>
            <a:ext cx="5867400" cy="1219200"/>
          </a:xfrm>
        </p:spPr>
        <p:txBody>
          <a:bodyPr/>
          <a:lstStyle/>
          <a:p>
            <a:pPr algn="ctr"/>
            <a:r>
              <a:rPr lang="pt-PT" dirty="0" smtClean="0"/>
              <a:t>Karen, Susan </a:t>
            </a:r>
            <a:r>
              <a:rPr lang="pt-PT" dirty="0" err="1" smtClean="0"/>
              <a:t>and</a:t>
            </a:r>
            <a:r>
              <a:rPr lang="pt-PT" dirty="0" smtClean="0"/>
              <a:t> </a:t>
            </a:r>
            <a:r>
              <a:rPr lang="pt-PT" dirty="0" err="1" smtClean="0"/>
              <a:t>another</a:t>
            </a:r>
            <a:r>
              <a:rPr lang="pt-PT" dirty="0" smtClean="0"/>
              <a:t> </a:t>
            </a:r>
            <a:r>
              <a:rPr lang="pt-PT" dirty="0" err="1" smtClean="0"/>
              <a:t>woman</a:t>
            </a:r>
            <a:endParaRPr lang="pt-PT" dirty="0"/>
          </a:p>
        </p:txBody>
      </p:sp>
      <p:sp>
        <p:nvSpPr>
          <p:cNvPr id="4" name="Marcador de Posição do Texto 3"/>
          <p:cNvSpPr>
            <a:spLocks noGrp="1"/>
          </p:cNvSpPr>
          <p:nvPr>
            <p:ph type="body" sz="half" idx="2"/>
          </p:nvPr>
        </p:nvSpPr>
        <p:spPr>
          <a:xfrm>
            <a:off x="323528" y="990600"/>
            <a:ext cx="2438400" cy="5257800"/>
          </a:xfrm>
        </p:spPr>
        <p:txBody>
          <a:bodyPr/>
          <a:lstStyle/>
          <a:p>
            <a:pPr algn="just"/>
            <a:r>
              <a:rPr lang="en-US" dirty="0" smtClean="0"/>
              <a:t>But in the summer of 1974, everything started to change. The scanner detected in Susan’s body radioactive dust and she was taken into the shower room. After it, Susan was a different person.</a:t>
            </a:r>
          </a:p>
          <a:p>
            <a:pPr algn="just"/>
            <a:r>
              <a:rPr lang="en-US" dirty="0" smtClean="0"/>
              <a:t>One day, Karen and Susan talked about the factory. Some people wanted to leave the work, but Karen decided to change things there. So she became an official on the factory’s Union Committee.</a:t>
            </a:r>
          </a:p>
          <a:p>
            <a:endParaRPr lang="pt-PT" dirty="0" smtClean="0"/>
          </a:p>
          <a:p>
            <a:endParaRPr lang="pt-PT" dirty="0"/>
          </a:p>
        </p:txBody>
      </p:sp>
      <p:pic>
        <p:nvPicPr>
          <p:cNvPr id="5122" name="Picture 2" descr="C:\Users\utilizador\Documents\Scan0004.jpg"/>
          <p:cNvPicPr>
            <a:picLocks noChangeAspect="1" noChangeArrowheads="1"/>
          </p:cNvPicPr>
          <p:nvPr/>
        </p:nvPicPr>
        <p:blipFill>
          <a:blip r:embed="rId2" cstate="print">
            <a:lum contrast="20000"/>
          </a:blip>
          <a:srcRect l="7476" t="31589" r="60637" b="42418"/>
          <a:stretch>
            <a:fillRect/>
          </a:stretch>
        </p:blipFill>
        <p:spPr bwMode="auto">
          <a:xfrm>
            <a:off x="3059832" y="1772816"/>
            <a:ext cx="5760000" cy="3414008"/>
          </a:xfrm>
          <a:prstGeom prst="rect">
            <a:avLst/>
          </a:prstGeom>
          <a:noFill/>
          <a:effectLst>
            <a:glow rad="101600">
              <a:schemeClr val="accent5">
                <a:satMod val="175000"/>
                <a:alpha val="40000"/>
              </a:schemeClr>
            </a:glow>
          </a:effectLst>
        </p:spPr>
      </p:pic>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00375" y="5162128"/>
            <a:ext cx="5867400" cy="1219200"/>
          </a:xfrm>
        </p:spPr>
        <p:txBody>
          <a:bodyPr/>
          <a:lstStyle/>
          <a:p>
            <a:pPr algn="ctr"/>
            <a:r>
              <a:rPr lang="pt-PT" dirty="0" smtClean="0"/>
              <a:t>Karen </a:t>
            </a:r>
            <a:r>
              <a:rPr lang="pt-PT" dirty="0" err="1" smtClean="0"/>
              <a:t>stealing</a:t>
            </a:r>
            <a:r>
              <a:rPr lang="pt-PT" dirty="0" smtClean="0"/>
              <a:t> negatives </a:t>
            </a:r>
            <a:r>
              <a:rPr lang="pt-PT" dirty="0" err="1" smtClean="0"/>
              <a:t>from</a:t>
            </a:r>
            <a:r>
              <a:rPr lang="pt-PT" dirty="0" smtClean="0"/>
              <a:t> </a:t>
            </a:r>
            <a:r>
              <a:rPr lang="pt-PT" dirty="0" err="1" smtClean="0"/>
              <a:t>the</a:t>
            </a:r>
            <a:r>
              <a:rPr lang="pt-PT" dirty="0" smtClean="0"/>
              <a:t> </a:t>
            </a:r>
            <a:r>
              <a:rPr lang="pt-PT" dirty="0" err="1" smtClean="0"/>
              <a:t>photographic</a:t>
            </a:r>
            <a:r>
              <a:rPr lang="pt-PT" dirty="0" smtClean="0"/>
              <a:t> </a:t>
            </a:r>
            <a:r>
              <a:rPr lang="pt-PT" dirty="0" err="1" smtClean="0"/>
              <a:t>laboratory</a:t>
            </a:r>
            <a:r>
              <a:rPr lang="pt-PT" dirty="0" smtClean="0"/>
              <a:t> </a:t>
            </a:r>
            <a:endParaRPr lang="pt-PT" dirty="0"/>
          </a:p>
        </p:txBody>
      </p:sp>
      <p:sp>
        <p:nvSpPr>
          <p:cNvPr id="4" name="Marcador de Posição do Texto 3"/>
          <p:cNvSpPr>
            <a:spLocks noGrp="1"/>
          </p:cNvSpPr>
          <p:nvPr>
            <p:ph type="body" sz="half" idx="2"/>
          </p:nvPr>
        </p:nvSpPr>
        <p:spPr>
          <a:xfrm>
            <a:off x="323528" y="990600"/>
            <a:ext cx="2438400" cy="5606752"/>
          </a:xfrm>
        </p:spPr>
        <p:txBody>
          <a:bodyPr>
            <a:normAutofit lnSpcReduction="10000"/>
          </a:bodyPr>
          <a:lstStyle/>
          <a:p>
            <a:pPr algn="just"/>
            <a:r>
              <a:rPr lang="en-US" dirty="0" smtClean="0"/>
              <a:t>The safety at the factory was getting worse each day. The scanner also detected in Karen’s body radioactive dust and she was taken into the shower room. The </a:t>
            </a:r>
            <a:r>
              <a:rPr lang="en-US" dirty="0" err="1" smtClean="0"/>
              <a:t>Commitee</a:t>
            </a:r>
            <a:r>
              <a:rPr lang="en-US" dirty="0" smtClean="0"/>
              <a:t> asked for help to the Union leaders in Washington and Karen went there.</a:t>
            </a:r>
          </a:p>
          <a:p>
            <a:pPr algn="just"/>
            <a:r>
              <a:rPr lang="en-US" dirty="0" smtClean="0"/>
              <a:t>Talking to the leaders, she explained what was happening in the factory, mainly about the photographic laboratory that was changing the negatives of the photographs of the fuel and uranium rods. But proofs were necessary and she would do anything to take them.</a:t>
            </a:r>
          </a:p>
          <a:p>
            <a:endParaRPr lang="pt-PT" dirty="0"/>
          </a:p>
        </p:txBody>
      </p:sp>
      <p:pic>
        <p:nvPicPr>
          <p:cNvPr id="6146" name="Picture 2" descr="C:\Users\utilizador\Documents\Scan0005.jpg"/>
          <p:cNvPicPr>
            <a:picLocks noChangeAspect="1" noChangeArrowheads="1"/>
          </p:cNvPicPr>
          <p:nvPr/>
        </p:nvPicPr>
        <p:blipFill>
          <a:blip r:embed="rId2" cstate="print">
            <a:lum contrast="20000"/>
          </a:blip>
          <a:srcRect l="8263" t="20758" r="60237" b="51083"/>
          <a:stretch>
            <a:fillRect/>
          </a:stretch>
        </p:blipFill>
        <p:spPr bwMode="auto">
          <a:xfrm>
            <a:off x="3059832" y="1413192"/>
            <a:ext cx="5760000" cy="3744000"/>
          </a:xfrm>
          <a:prstGeom prst="rect">
            <a:avLst/>
          </a:prstGeom>
          <a:noFill/>
          <a:effectLst>
            <a:glow rad="101600">
              <a:schemeClr val="accent6">
                <a:satMod val="175000"/>
                <a:alpha val="40000"/>
              </a:schemeClr>
            </a:glow>
          </a:effectLst>
        </p:spPr>
      </p:pic>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00375" y="5522168"/>
            <a:ext cx="5867400" cy="1219200"/>
          </a:xfrm>
        </p:spPr>
        <p:txBody>
          <a:bodyPr/>
          <a:lstStyle/>
          <a:p>
            <a:pPr algn="ctr"/>
            <a:r>
              <a:rPr lang="pt-PT" dirty="0" smtClean="0"/>
              <a:t>Karen </a:t>
            </a:r>
            <a:r>
              <a:rPr lang="pt-PT" dirty="0" err="1" smtClean="0"/>
              <a:t>was</a:t>
            </a:r>
            <a:r>
              <a:rPr lang="pt-PT" dirty="0" smtClean="0"/>
              <a:t> </a:t>
            </a:r>
            <a:r>
              <a:rPr lang="pt-PT" dirty="0" err="1" smtClean="0"/>
              <a:t>really</a:t>
            </a:r>
            <a:r>
              <a:rPr lang="pt-PT" dirty="0" smtClean="0"/>
              <a:t> </a:t>
            </a:r>
            <a:r>
              <a:rPr lang="pt-PT" dirty="0" err="1" smtClean="0"/>
              <a:t>scared</a:t>
            </a:r>
            <a:endParaRPr lang="pt-PT" dirty="0"/>
          </a:p>
        </p:txBody>
      </p:sp>
      <p:sp>
        <p:nvSpPr>
          <p:cNvPr id="4" name="Marcador de Posição do Texto 3"/>
          <p:cNvSpPr>
            <a:spLocks noGrp="1"/>
          </p:cNvSpPr>
          <p:nvPr>
            <p:ph type="body" sz="half" idx="2"/>
          </p:nvPr>
        </p:nvSpPr>
        <p:spPr>
          <a:xfrm>
            <a:off x="323528" y="2563688"/>
            <a:ext cx="2438400" cy="5257800"/>
          </a:xfrm>
        </p:spPr>
        <p:txBody>
          <a:bodyPr/>
          <a:lstStyle/>
          <a:p>
            <a:pPr algn="just"/>
            <a:r>
              <a:rPr lang="en-US" dirty="0" smtClean="0"/>
              <a:t>That was a danger to Karen’s life. And things got worse to her. Alone, all she had was a brown envelope with proofs.</a:t>
            </a:r>
            <a:endParaRPr lang="pt-PT" dirty="0"/>
          </a:p>
        </p:txBody>
      </p:sp>
      <p:pic>
        <p:nvPicPr>
          <p:cNvPr id="7170" name="Picture 2" descr="C:\Users\utilizador\Documents\Scan0006.jpg"/>
          <p:cNvPicPr>
            <a:picLocks noChangeAspect="1" noChangeArrowheads="1"/>
          </p:cNvPicPr>
          <p:nvPr/>
        </p:nvPicPr>
        <p:blipFill>
          <a:blip r:embed="rId2" cstate="print">
            <a:lum contrast="20000"/>
          </a:blip>
          <a:srcRect l="50803" t="20758" r="17314" b="47834"/>
          <a:stretch>
            <a:fillRect/>
          </a:stretch>
        </p:blipFill>
        <p:spPr bwMode="auto">
          <a:xfrm>
            <a:off x="3059832" y="1391509"/>
            <a:ext cx="5760000" cy="4125723"/>
          </a:xfrm>
          <a:prstGeom prst="rect">
            <a:avLst/>
          </a:prstGeom>
          <a:noFill/>
          <a:effectLst>
            <a:glow rad="101600">
              <a:schemeClr val="accent2">
                <a:satMod val="175000"/>
                <a:alpha val="40000"/>
              </a:schemeClr>
            </a:glow>
          </a:effectLst>
        </p:spPr>
      </p:pic>
    </p:spTree>
  </p:cSld>
  <p:clrMapOvr>
    <a:masterClrMapping/>
  </p:clrMapOvr>
  <p:transition>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ívico">
  <a:themeElements>
    <a:clrScheme name="Rios">
      <a:dk1>
        <a:sysClr val="windowText" lastClr="000000"/>
      </a:dk1>
      <a:lt1>
        <a:sysClr val="window" lastClr="FFFFFF"/>
      </a:lt1>
      <a:dk2>
        <a:srgbClr val="696464"/>
      </a:dk2>
      <a:lt2>
        <a:srgbClr val="E9E5DC"/>
      </a:lt2>
      <a:accent1>
        <a:srgbClr val="4FA7FF"/>
      </a:accent1>
      <a:accent2>
        <a:srgbClr val="229892"/>
      </a:accent2>
      <a:accent3>
        <a:srgbClr val="6666FF"/>
      </a:accent3>
      <a:accent4>
        <a:srgbClr val="5C8A7F"/>
      </a:accent4>
      <a:accent5>
        <a:srgbClr val="99CCFF"/>
      </a:accent5>
      <a:accent6>
        <a:srgbClr val="3F9597"/>
      </a:accent6>
      <a:hlink>
        <a:srgbClr val="00206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298</TotalTime>
  <Words>577</Words>
  <Application>Microsoft Office PowerPoint</Application>
  <PresentationFormat>Apresentação no Ecrã (4:3)</PresentationFormat>
  <Paragraphs>37</Paragraphs>
  <Slides>12</Slides>
  <Notes>0</Notes>
  <HiddenSlides>0</HiddenSlides>
  <MMClips>0</MMClips>
  <ScaleCrop>false</ScaleCrop>
  <HeadingPairs>
    <vt:vector size="4" baseType="variant">
      <vt:variant>
        <vt:lpstr>Tema</vt:lpstr>
      </vt:variant>
      <vt:variant>
        <vt:i4>1</vt:i4>
      </vt:variant>
      <vt:variant>
        <vt:lpstr>Títulos dos diapositivos</vt:lpstr>
      </vt:variant>
      <vt:variant>
        <vt:i4>12</vt:i4>
      </vt:variant>
    </vt:vector>
  </HeadingPairs>
  <TitlesOfParts>
    <vt:vector size="13" baseType="lpstr">
      <vt:lpstr>Cívico</vt:lpstr>
      <vt:lpstr>Book:  The Death of Karen Silkwood</vt:lpstr>
      <vt:lpstr>About the author: Joyce Hannam</vt:lpstr>
      <vt:lpstr>The story</vt:lpstr>
      <vt:lpstr>The accident</vt:lpstr>
      <vt:lpstr>The nuclear factory</vt:lpstr>
      <vt:lpstr>Karen and Drew, when they began a relationship</vt:lpstr>
      <vt:lpstr>Karen, Susan and another woman</vt:lpstr>
      <vt:lpstr>Karen stealing negatives from the photographic laboratory </vt:lpstr>
      <vt:lpstr>Karen was really scared</vt:lpstr>
      <vt:lpstr>Karen’s objects in protective plastic bags</vt:lpstr>
      <vt:lpstr>Karen Silkwood She died at the age of 28</vt:lpstr>
      <vt:lpstr>My opinion about the book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utilizador</dc:creator>
  <cp:lastModifiedBy>Maria José</cp:lastModifiedBy>
  <cp:revision>62</cp:revision>
  <dcterms:created xsi:type="dcterms:W3CDTF">2013-04-05T20:55:29Z</dcterms:created>
  <dcterms:modified xsi:type="dcterms:W3CDTF">2013-04-09T09:19:10Z</dcterms:modified>
</cp:coreProperties>
</file>