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40" d="100"/>
          <a:sy n="40" d="100"/>
        </p:scale>
        <p:origin x="-235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4938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63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445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887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792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0022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7995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01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94721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30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194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EBC7-46D5-4388-A8DD-9DEE86275F5E}" type="datetimeFigureOut">
              <a:rPr lang="pt-PT" smtClean="0"/>
              <a:pPr/>
              <a:t>13-04-2013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004A-CEF5-4DED-A127-E028C5992C7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4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2304" flipH="1">
            <a:off x="5680690" y="1777710"/>
            <a:ext cx="3107908" cy="232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6294" flipH="1">
            <a:off x="5680690" y="3124501"/>
            <a:ext cx="3107908" cy="232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 rot="329831">
            <a:off x="5808615" y="27116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Eras Bold ITC" pitchFamily="34" charset="0"/>
              </a:rPr>
              <a:t>Why is the </a:t>
            </a:r>
            <a:r>
              <a:rPr lang="en-US" sz="2400" dirty="0" smtClean="0">
                <a:latin typeface="Eras Bold ITC" pitchFamily="34" charset="0"/>
              </a:rPr>
              <a:t>clown</a:t>
            </a:r>
            <a:endParaRPr lang="pt-PT" sz="2400" dirty="0">
              <a:latin typeface="Eras Bold ITC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 rot="21147725">
            <a:off x="6091542" y="4058426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err="1">
                <a:latin typeface="Eras Bold ITC" pitchFamily="34" charset="0"/>
              </a:rPr>
              <a:t>o</a:t>
            </a:r>
            <a:r>
              <a:rPr lang="pt-PT" sz="2400" dirty="0" err="1" smtClean="0">
                <a:latin typeface="Eras Bold ITC" pitchFamily="34" charset="0"/>
              </a:rPr>
              <a:t>n</a:t>
            </a:r>
            <a:r>
              <a:rPr lang="pt-PT" sz="2400" dirty="0" smtClean="0">
                <a:latin typeface="Eras Bold ITC" pitchFamily="34" charset="0"/>
              </a:rPr>
              <a:t> </a:t>
            </a:r>
            <a:r>
              <a:rPr lang="pt-PT" sz="2400" dirty="0" err="1" smtClean="0">
                <a:latin typeface="Eras Bold ITC" pitchFamily="34" charset="0"/>
              </a:rPr>
              <a:t>the</a:t>
            </a:r>
            <a:r>
              <a:rPr lang="pt-PT" sz="2400" dirty="0" smtClean="0">
                <a:latin typeface="Eras Bold ITC" pitchFamily="34" charset="0"/>
              </a:rPr>
              <a:t> cover?</a:t>
            </a:r>
            <a:endParaRPr lang="pt-PT" sz="2400" dirty="0">
              <a:latin typeface="Eras Bold ITC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979711" y="0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latin typeface="Eras Bold ITC" pitchFamily="34" charset="0"/>
              </a:rPr>
              <a:t>Escola  2/3 Dr. Ruy d’ Andrade</a:t>
            </a:r>
            <a:endParaRPr lang="pt-PT" sz="2800" dirty="0">
              <a:latin typeface="Eras Bold ITC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34977" y="568216"/>
            <a:ext cx="8889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PT" sz="5400" b="1" strike="sngStrike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Fourteenth</a:t>
            </a:r>
            <a:r>
              <a:rPr lang="pt-P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PT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Character</a:t>
            </a:r>
            <a:endParaRPr lang="pt-P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 rot="373565">
            <a:off x="1945060" y="1029882"/>
            <a:ext cx="316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</a:t>
            </a:r>
            <a:r>
              <a:rPr lang="pt-P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ifteenth</a:t>
            </a:r>
            <a:endParaRPr lang="pt-P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354" y="2172107"/>
            <a:ext cx="6001413" cy="600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9515" b="55091" l="48075" r="77887">
                        <a14:foregroundMark x1="61698" y1="48485" x2="58539" y2="45818"/>
                        <a14:foregroundMark x1="60908" y1="46000" x2="57848" y2="46485"/>
                        <a14:foregroundMark x1="61895" y1="53394" x2="63475" y2="54727"/>
                        <a14:foregroundMark x1="64265" y1="54788" x2="64265" y2="54788"/>
                        <a14:backgroundMark x1="51925" y1="53818" x2="52813" y2="40545"/>
                        <a14:backgroundMark x1="73939" y1="53697" x2="74136" y2="47273"/>
                        <a14:backgroundMark x1="71175" y1="49636" x2="71668" y2="45636"/>
                        <a14:backgroundMark x1="69891" y1="47394" x2="69891" y2="46788"/>
                        <a14:backgroundMark x1="55874" y1="35697" x2="49161" y2="36303"/>
                        <a14:backgroundMark x1="59822" y1="50848" x2="58144" y2="5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68" t="29020" r="18333" b="41961"/>
          <a:stretch/>
        </p:blipFill>
        <p:spPr>
          <a:xfrm rot="10800000">
            <a:off x="-295208" y="1029881"/>
            <a:ext cx="3636879" cy="4608092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5007973" y="6303871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latin typeface="Eras Bold ITC" pitchFamily="34" charset="0"/>
              </a:rPr>
              <a:t>João Pereira 9ºH Nº15</a:t>
            </a:r>
            <a:endParaRPr lang="pt-PT" sz="2800" dirty="0">
              <a:latin typeface="Eras Bold ITC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-1" y="6608671"/>
            <a:ext cx="2986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smtClean="0">
                <a:latin typeface="Eras Bold ITC" pitchFamily="34" charset="0"/>
              </a:rPr>
              <a:t>*novosusadosereciclados.blogspot.com</a:t>
            </a:r>
            <a:endParaRPr lang="pt-PT" sz="11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1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“Charlie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Clown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”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wasn’t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on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list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,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but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“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”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was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there!</a:t>
            </a:r>
            <a:r>
              <a:rPr lang="pt-PT" sz="3200" dirty="0" err="1" smtClean="0">
                <a:latin typeface="Franklin Gothic Heavy" pitchFamily="34" charset="0"/>
              </a:rPr>
              <a:t>Charlie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Clown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began</a:t>
            </a:r>
            <a:r>
              <a:rPr lang="pt-PT" sz="3200" dirty="0" smtClean="0">
                <a:latin typeface="Franklin Gothic Heavy" pitchFamily="34" charset="0"/>
              </a:rPr>
              <a:t> to </a:t>
            </a:r>
            <a:r>
              <a:rPr lang="pt-PT" sz="3200" dirty="0" err="1" smtClean="0">
                <a:latin typeface="Franklin Gothic Heavy" pitchFamily="34" charset="0"/>
              </a:rPr>
              <a:t>run</a:t>
            </a:r>
            <a:r>
              <a:rPr lang="pt-PT" sz="3200" dirty="0" smtClean="0">
                <a:latin typeface="Franklin Gothic Heavy" pitchFamily="34" charset="0"/>
              </a:rPr>
              <a:t>, </a:t>
            </a:r>
            <a:r>
              <a:rPr lang="pt-PT" sz="3200" dirty="0" err="1" smtClean="0">
                <a:latin typeface="Franklin Gothic Heavy" pitchFamily="34" charset="0"/>
              </a:rPr>
              <a:t>but</a:t>
            </a:r>
            <a:r>
              <a:rPr lang="pt-PT" sz="3200" dirty="0" smtClean="0">
                <a:latin typeface="Franklin Gothic Heavy" pitchFamily="34" charset="0"/>
              </a:rPr>
              <a:t> William, a </a:t>
            </a:r>
            <a:r>
              <a:rPr lang="pt-PT" sz="3200" dirty="0" err="1" smtClean="0">
                <a:latin typeface="Franklin Gothic Heavy" pitchFamily="34" charset="0"/>
              </a:rPr>
              <a:t>police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man</a:t>
            </a:r>
            <a:r>
              <a:rPr lang="pt-PT" sz="3200" dirty="0" smtClean="0">
                <a:latin typeface="Franklin Gothic Heavy" pitchFamily="34" charset="0"/>
              </a:rPr>
              <a:t>, </a:t>
            </a:r>
            <a:r>
              <a:rPr lang="pt-PT" sz="3200" dirty="0" err="1" smtClean="0">
                <a:latin typeface="Franklin Gothic Heavy" pitchFamily="34" charset="0"/>
              </a:rPr>
              <a:t>stopped</a:t>
            </a:r>
            <a:r>
              <a:rPr lang="pt-PT" sz="3200" dirty="0" smtClean="0">
                <a:latin typeface="Franklin Gothic Heavy" pitchFamily="34" charset="0"/>
              </a:rPr>
              <a:t> “</a:t>
            </a:r>
            <a:r>
              <a:rPr lang="pt-PT" sz="3200" dirty="0" err="1" smtClean="0">
                <a:latin typeface="Franklin Gothic Heavy" pitchFamily="34" charset="0"/>
              </a:rPr>
              <a:t>him</a:t>
            </a:r>
            <a:r>
              <a:rPr lang="pt-PT" sz="3200" dirty="0" smtClean="0">
                <a:latin typeface="Franklin Gothic Heavy" pitchFamily="34" charset="0"/>
              </a:rPr>
              <a:t>”!”</a:t>
            </a:r>
            <a:r>
              <a:rPr lang="pt-PT" sz="3200" dirty="0" err="1" smtClean="0">
                <a:latin typeface="Franklin Gothic Heavy" pitchFamily="34" charset="0"/>
              </a:rPr>
              <a:t>He</a:t>
            </a:r>
            <a:r>
              <a:rPr lang="pt-PT" sz="3200" dirty="0" smtClean="0">
                <a:latin typeface="Franklin Gothic Heavy" pitchFamily="34" charset="0"/>
              </a:rPr>
              <a:t>” </a:t>
            </a:r>
            <a:r>
              <a:rPr lang="pt-PT" sz="3200" dirty="0" err="1" smtClean="0">
                <a:latin typeface="Franklin Gothic Heavy" pitchFamily="34" charset="0"/>
              </a:rPr>
              <a:t>was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robber</a:t>
            </a:r>
            <a:r>
              <a:rPr lang="pt-PT" sz="3200" dirty="0" smtClean="0">
                <a:latin typeface="Franklin Gothic Heavy" pitchFamily="34" charset="0"/>
              </a:rPr>
              <a:t>…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60" t="24801" r="11678" b="31111"/>
          <a:stretch/>
        </p:blipFill>
        <p:spPr>
          <a:xfrm>
            <a:off x="5276402" y="1700808"/>
            <a:ext cx="332804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76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latin typeface="Franklin Gothic Heavy" pitchFamily="34" charset="0"/>
              </a:rPr>
              <a:t>I </a:t>
            </a:r>
            <a:r>
              <a:rPr lang="pt-PT" sz="3200" dirty="0" err="1" smtClean="0">
                <a:latin typeface="Franklin Gothic Heavy" pitchFamily="34" charset="0"/>
              </a:rPr>
              <a:t>chose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this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book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because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>
                <a:latin typeface="Franklin Gothic Heavy" pitchFamily="34" charset="0"/>
              </a:rPr>
              <a:t> </a:t>
            </a:r>
            <a:r>
              <a:rPr lang="pt-PT" sz="3200" dirty="0" smtClean="0">
                <a:latin typeface="Franklin Gothic Heavy" pitchFamily="34" charset="0"/>
              </a:rPr>
              <a:t>cover </a:t>
            </a:r>
            <a:r>
              <a:rPr lang="pt-PT" sz="3200" dirty="0" err="1" smtClean="0">
                <a:latin typeface="Franklin Gothic Heavy" pitchFamily="34" charset="0"/>
              </a:rPr>
              <a:t>seemed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interesting</a:t>
            </a:r>
            <a:r>
              <a:rPr lang="pt-PT" sz="3200" dirty="0" smtClean="0">
                <a:latin typeface="Franklin Gothic Heavy" pitchFamily="34" charset="0"/>
              </a:rPr>
              <a:t>, </a:t>
            </a:r>
            <a:r>
              <a:rPr lang="pt-PT" sz="3200" dirty="0" err="1" smtClean="0">
                <a:latin typeface="Franklin Gothic Heavy" pitchFamily="34" charset="0"/>
              </a:rPr>
              <a:t>but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when</a:t>
            </a:r>
            <a:r>
              <a:rPr lang="pt-PT" sz="3200" dirty="0" smtClean="0">
                <a:latin typeface="Franklin Gothic Heavy" pitchFamily="34" charset="0"/>
              </a:rPr>
              <a:t> I </a:t>
            </a:r>
            <a:r>
              <a:rPr lang="pt-PT" sz="3200" dirty="0" err="1" smtClean="0">
                <a:latin typeface="Franklin Gothic Heavy" pitchFamily="34" charset="0"/>
              </a:rPr>
              <a:t>started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read</a:t>
            </a:r>
            <a:r>
              <a:rPr lang="pt-PT" sz="3200" dirty="0" err="1" smtClean="0">
                <a:latin typeface="Franklin Gothic Heavy" pitchFamily="34" charset="0"/>
              </a:rPr>
              <a:t>ing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it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en-US" sz="3200" dirty="0" smtClean="0">
                <a:latin typeface="Franklin Gothic Heavy" pitchFamily="34" charset="0"/>
              </a:rPr>
              <a:t>the </a:t>
            </a:r>
            <a:r>
              <a:rPr lang="en-US" sz="3200" dirty="0">
                <a:latin typeface="Franklin Gothic Heavy" pitchFamily="34" charset="0"/>
              </a:rPr>
              <a:t>content </a:t>
            </a:r>
            <a:r>
              <a:rPr lang="en-US" sz="3200" dirty="0" smtClean="0">
                <a:latin typeface="Franklin Gothic Heavy" pitchFamily="34" charset="0"/>
              </a:rPr>
              <a:t>did not correspond to the cover, so I didn’t like this book.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762073" y="117825"/>
            <a:ext cx="76129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4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Op</a:t>
            </a:r>
            <a:r>
              <a:rPr lang="pt-PT" sz="4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inion</a:t>
            </a:r>
            <a:r>
              <a:rPr lang="pt-PT" sz="4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4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of</a:t>
            </a:r>
            <a:r>
              <a:rPr lang="pt-PT" sz="4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4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</a:t>
            </a:r>
            <a:r>
              <a:rPr lang="pt-PT" sz="4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he</a:t>
            </a:r>
            <a:r>
              <a:rPr lang="pt-PT" sz="4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4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</a:t>
            </a:r>
            <a:r>
              <a:rPr lang="pt-PT" sz="4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ook</a:t>
            </a:r>
            <a:r>
              <a:rPr lang="pt-PT" sz="4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4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0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Heavy" pitchFamily="34" charset="0"/>
              </a:rPr>
              <a:t>Rosemary Border </a:t>
            </a:r>
            <a:r>
              <a:rPr lang="en-US" sz="2400" dirty="0" smtClean="0">
                <a:latin typeface="Franklin Gothic Heavy" pitchFamily="34" charset="0"/>
              </a:rPr>
              <a:t>was born </a:t>
            </a:r>
            <a:r>
              <a:rPr lang="en-US" sz="2400" dirty="0" smtClean="0">
                <a:latin typeface="Franklin Gothic Heavy" pitchFamily="34" charset="0"/>
              </a:rPr>
              <a:t>in 1930.She is </a:t>
            </a:r>
            <a:r>
              <a:rPr lang="en-US" sz="2400" dirty="0">
                <a:latin typeface="Franklin Gothic Heavy" pitchFamily="34" charset="0"/>
              </a:rPr>
              <a:t>a published adapter, author, and an editor of children's </a:t>
            </a:r>
            <a:r>
              <a:rPr lang="en-US" sz="2400" dirty="0" smtClean="0">
                <a:latin typeface="Franklin Gothic Heavy" pitchFamily="34" charset="0"/>
              </a:rPr>
              <a:t>books. Rosemary wrote books like “Ghost Stories”, ”The </a:t>
            </a:r>
            <a:r>
              <a:rPr lang="en-US" sz="2400" dirty="0" err="1" smtClean="0">
                <a:latin typeface="Franklin Gothic Heavy" pitchFamily="34" charset="0"/>
              </a:rPr>
              <a:t>Piano”,”Love</a:t>
            </a:r>
            <a:r>
              <a:rPr lang="en-US" sz="2400" dirty="0" smtClean="0">
                <a:latin typeface="Franklin Gothic Heavy" pitchFamily="34" charset="0"/>
              </a:rPr>
              <a:t> Story”,</a:t>
            </a:r>
            <a:r>
              <a:rPr lang="en-US" sz="2400" dirty="0" smtClean="0">
                <a:solidFill>
                  <a:srgbClr val="FF0000"/>
                </a:solidFill>
                <a:latin typeface="Franklin Gothic Heavy" pitchFamily="34" charset="0"/>
              </a:rPr>
              <a:t> ”The Fifteenth Character”</a:t>
            </a:r>
            <a:r>
              <a:rPr lang="en-US" sz="2400" dirty="0" smtClean="0">
                <a:latin typeface="Franklin Gothic Heavy" pitchFamily="34" charset="0"/>
              </a:rPr>
              <a:t>…</a:t>
            </a:r>
            <a:endParaRPr lang="pt-PT" sz="2400" dirty="0" smtClean="0">
              <a:latin typeface="Franklin Gothic Heavy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8" t="33889"/>
          <a:stretch/>
        </p:blipFill>
        <p:spPr>
          <a:xfrm rot="16200000">
            <a:off x="4195029" y="1672950"/>
            <a:ext cx="5646605" cy="4001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ângulo 2"/>
          <p:cNvSpPr/>
          <p:nvPr/>
        </p:nvSpPr>
        <p:spPr>
          <a:xfrm>
            <a:off x="1775964" y="117825"/>
            <a:ext cx="5585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aut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hor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99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 smtClean="0">
                <a:latin typeface="Franklin Gothic Heavy" pitchFamily="34" charset="0"/>
              </a:rPr>
              <a:t>Sally</a:t>
            </a:r>
            <a:r>
              <a:rPr lang="pt-PT" sz="4000" dirty="0" smtClean="0">
                <a:latin typeface="Franklin Gothic Heavy" pitchFamily="34" charset="0"/>
              </a:rPr>
              <a:t> Brown </a:t>
            </a:r>
            <a:r>
              <a:rPr lang="pt-PT" sz="4000" dirty="0" err="1" smtClean="0">
                <a:latin typeface="Franklin Gothic Heavy" pitchFamily="34" charset="0"/>
              </a:rPr>
              <a:t>needed</a:t>
            </a:r>
            <a:r>
              <a:rPr lang="pt-PT" sz="4000" dirty="0" smtClean="0">
                <a:latin typeface="Franklin Gothic Heavy" pitchFamily="34" charset="0"/>
              </a:rPr>
              <a:t> to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earn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money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smtClean="0">
                <a:latin typeface="Franklin Gothic Heavy" pitchFamily="34" charset="0"/>
              </a:rPr>
              <a:t> to </a:t>
            </a:r>
            <a:r>
              <a:rPr lang="pt-PT" sz="4000" dirty="0" err="1" smtClean="0">
                <a:latin typeface="Franklin Gothic Heavy" pitchFamily="34" charset="0"/>
              </a:rPr>
              <a:t>be</a:t>
            </a:r>
            <a:r>
              <a:rPr lang="pt-PT" sz="4000" dirty="0" smtClean="0">
                <a:latin typeface="Franklin Gothic Heavy" pitchFamily="34" charset="0"/>
              </a:rPr>
              <a:t> a </a:t>
            </a:r>
            <a:r>
              <a:rPr lang="pt-PT" sz="4000" dirty="0" err="1" smtClean="0">
                <a:latin typeface="Franklin Gothic Heavy" pitchFamily="34" charset="0"/>
              </a:rPr>
              <a:t>teacher</a:t>
            </a:r>
            <a:r>
              <a:rPr lang="pt-PT" sz="4000" dirty="0" smtClean="0">
                <a:latin typeface="Franklin Gothic Heavy" pitchFamily="34" charset="0"/>
              </a:rPr>
              <a:t>,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so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she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got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a part-time job in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theme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park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“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Happy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Hills</a:t>
            </a:r>
            <a:r>
              <a:rPr lang="pt-PT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Franklin Gothic Heavy" pitchFamily="34" charset="0"/>
              </a:rPr>
              <a:t>”</a:t>
            </a:r>
            <a:r>
              <a:rPr lang="pt-PT" sz="4000" dirty="0" smtClean="0">
                <a:latin typeface="Franklin Gothic Heavy" pitchFamily="34" charset="0"/>
              </a:rPr>
              <a:t>.</a:t>
            </a:r>
          </a:p>
        </p:txBody>
      </p:sp>
      <p:pic>
        <p:nvPicPr>
          <p:cNvPr id="1026" name="Picture 2" descr="C:\Users\ASUS\AppData\Local\Temp\Rar$DRa0.205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61" t="49706" r="14168" b="21127"/>
          <a:stretch/>
        </p:blipFill>
        <p:spPr bwMode="auto">
          <a:xfrm>
            <a:off x="5195485" y="2276872"/>
            <a:ext cx="3685069" cy="3416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1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>
                <a:latin typeface="Franklin Gothic Heavy" pitchFamily="34" charset="0"/>
              </a:rPr>
              <a:t>That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day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was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very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special</a:t>
            </a:r>
            <a:r>
              <a:rPr lang="pt-PT" sz="3200" dirty="0" smtClean="0">
                <a:latin typeface="Franklin Gothic Heavy" pitchFamily="34" charset="0"/>
              </a:rPr>
              <a:t> for </a:t>
            </a:r>
            <a:r>
              <a:rPr lang="pt-PT" sz="3200" dirty="0" err="1" smtClean="0">
                <a:latin typeface="Franklin Gothic Heavy" pitchFamily="34" charset="0"/>
              </a:rPr>
              <a:t>two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reasons</a:t>
            </a:r>
            <a:r>
              <a:rPr lang="pt-PT" sz="3200" dirty="0" smtClean="0">
                <a:latin typeface="Franklin Gothic Heavy" pitchFamily="34" charset="0"/>
              </a:rPr>
              <a:t>: </a:t>
            </a:r>
            <a:r>
              <a:rPr lang="pt-PT" sz="3200" dirty="0" err="1" smtClean="0">
                <a:latin typeface="Franklin Gothic Heavy" pitchFamily="34" charset="0"/>
              </a:rPr>
              <a:t>It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was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opening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of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new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“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Zapp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-o-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Copter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”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and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Zapp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, a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singer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,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was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supposed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to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arrive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.</a:t>
            </a:r>
            <a:r>
              <a:rPr lang="pt-PT" sz="3200" dirty="0" err="1" smtClean="0">
                <a:latin typeface="Franklin Gothic Heavy" pitchFamily="34" charset="0"/>
              </a:rPr>
              <a:t>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was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Sally’s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favourite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singer</a:t>
            </a:r>
            <a:r>
              <a:rPr lang="pt-PT" sz="3200" dirty="0" smtClean="0">
                <a:latin typeface="Franklin Gothic Heavy" pitchFamily="34" charset="0"/>
              </a:rPr>
              <a:t>.</a:t>
            </a:r>
            <a:endParaRPr lang="pt-PT" sz="3200" dirty="0" smtClean="0">
              <a:latin typeface="Franklin Gothic Heavy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7" t="26944" r="14933" b="31111"/>
          <a:stretch/>
        </p:blipFill>
        <p:spPr>
          <a:xfrm>
            <a:off x="5373581" y="2012049"/>
            <a:ext cx="3412441" cy="390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6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>
                <a:latin typeface="Franklin Gothic Heavy" pitchFamily="34" charset="0"/>
              </a:rPr>
              <a:t>Every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morning</a:t>
            </a:r>
            <a:r>
              <a:rPr lang="pt-PT" sz="3200" dirty="0" smtClean="0">
                <a:latin typeface="Franklin Gothic Heavy" pitchFamily="34" charset="0"/>
              </a:rPr>
              <a:t>,  </a:t>
            </a:r>
            <a:r>
              <a:rPr lang="pt-PT" sz="3200" dirty="0" err="1" smtClean="0">
                <a:latin typeface="Franklin Gothic Heavy" pitchFamily="34" charset="0"/>
              </a:rPr>
              <a:t>Mr.Parry</a:t>
            </a:r>
            <a:r>
              <a:rPr lang="pt-PT" sz="3200" dirty="0" smtClean="0">
                <a:latin typeface="Franklin Gothic Heavy" pitchFamily="34" charset="0"/>
              </a:rPr>
              <a:t>,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director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of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park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used</a:t>
            </a:r>
            <a:r>
              <a:rPr lang="pt-PT" sz="3200" dirty="0" smtClean="0">
                <a:latin typeface="Franklin Gothic Heavy" pitchFamily="34" charset="0"/>
              </a:rPr>
              <a:t> to 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put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a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list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of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“Jobs for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Today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” </a:t>
            </a:r>
            <a:r>
              <a:rPr lang="pt-PT" sz="3200" dirty="0" smtClean="0">
                <a:latin typeface="Franklin Gothic Heavy" pitchFamily="34" charset="0"/>
              </a:rPr>
              <a:t>in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workers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canteen.In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that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list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it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appeared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jobs for </a:t>
            </a:r>
            <a:r>
              <a:rPr lang="pt-PT" sz="3200" dirty="0" err="1" smtClean="0">
                <a:latin typeface="Franklin Gothic Heavy" pitchFamily="34" charset="0"/>
              </a:rPr>
              <a:t>each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worker.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Sally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was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“Connie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Cat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”, a costume.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7" t="28405" r="16264" b="40346"/>
          <a:stretch/>
        </p:blipFill>
        <p:spPr>
          <a:xfrm flipV="1">
            <a:off x="5248233" y="2391217"/>
            <a:ext cx="3579573" cy="3635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05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err="1" smtClean="0">
                <a:latin typeface="Franklin Gothic Heavy" pitchFamily="34" charset="0"/>
              </a:rPr>
              <a:t>Zapp</a:t>
            </a:r>
            <a:r>
              <a:rPr lang="pt-PT" sz="4800" dirty="0" smtClean="0">
                <a:latin typeface="Franklin Gothic Heavy" pitchFamily="34" charset="0"/>
              </a:rPr>
              <a:t> cut </a:t>
            </a:r>
            <a:r>
              <a:rPr lang="pt-PT" sz="4800" dirty="0" err="1" smtClean="0">
                <a:latin typeface="Franklin Gothic Heavy" pitchFamily="34" charset="0"/>
              </a:rPr>
              <a:t>the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rope</a:t>
            </a:r>
            <a:r>
              <a:rPr lang="pt-PT" sz="4800" dirty="0" smtClean="0">
                <a:latin typeface="Franklin Gothic Heavy" pitchFamily="34" charset="0"/>
              </a:rPr>
              <a:t>, </a:t>
            </a:r>
            <a:r>
              <a:rPr lang="pt-PT" sz="4800" dirty="0" err="1" smtClean="0">
                <a:latin typeface="Franklin Gothic Heavy" pitchFamily="34" charset="0"/>
              </a:rPr>
              <a:t>and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then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he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took</a:t>
            </a:r>
            <a:r>
              <a:rPr lang="pt-PT" sz="4800" dirty="0" smtClean="0">
                <a:latin typeface="Franklin Gothic Heavy" pitchFamily="34" charset="0"/>
              </a:rPr>
              <a:t> out </a:t>
            </a:r>
            <a:r>
              <a:rPr lang="pt-PT" sz="4800" dirty="0" err="1" smtClean="0">
                <a:latin typeface="Franklin Gothic Heavy" pitchFamily="34" charset="0"/>
              </a:rPr>
              <a:t>of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his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pocket</a:t>
            </a:r>
            <a:r>
              <a:rPr lang="pt-PT" sz="4800" dirty="0" smtClean="0">
                <a:latin typeface="Franklin Gothic Heavy" pitchFamily="34" charset="0"/>
              </a:rPr>
              <a:t> a </a:t>
            </a:r>
            <a:r>
              <a:rPr lang="pt-PT" sz="4800" dirty="0" smtClean="0">
                <a:solidFill>
                  <a:srgbClr val="FF0000"/>
                </a:solidFill>
                <a:latin typeface="Franklin Gothic Heavy" pitchFamily="34" charset="0"/>
              </a:rPr>
              <a:t>CD</a:t>
            </a:r>
            <a:r>
              <a:rPr lang="pt-PT" sz="4800" dirty="0" smtClean="0">
                <a:latin typeface="Franklin Gothic Heavy" pitchFamily="34" charset="0"/>
              </a:rPr>
              <a:t>. </a:t>
            </a:r>
            <a:r>
              <a:rPr lang="pt-PT" sz="4800" dirty="0" err="1" smtClean="0">
                <a:latin typeface="Franklin Gothic Heavy" pitchFamily="34" charset="0"/>
              </a:rPr>
              <a:t>It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was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the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new</a:t>
            </a:r>
            <a:r>
              <a:rPr lang="pt-PT" sz="4800" dirty="0" smtClean="0">
                <a:latin typeface="Franklin Gothic Heavy" pitchFamily="34" charset="0"/>
              </a:rPr>
              <a:t> </a:t>
            </a:r>
            <a:r>
              <a:rPr lang="pt-PT" sz="4800" dirty="0" err="1" smtClean="0">
                <a:latin typeface="Franklin Gothic Heavy" pitchFamily="34" charset="0"/>
              </a:rPr>
              <a:t>song</a:t>
            </a:r>
            <a:r>
              <a:rPr lang="pt-PT" sz="4800" dirty="0" smtClean="0">
                <a:latin typeface="Franklin Gothic Heavy" pitchFamily="34" charset="0"/>
              </a:rPr>
              <a:t>!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04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5000">
        <p14:vortex dir="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Heavy" pitchFamily="34" charset="0"/>
              </a:rPr>
              <a:t>The day was very </a:t>
            </a:r>
            <a:r>
              <a:rPr lang="en-US" sz="4800" dirty="0" smtClean="0">
                <a:latin typeface="Franklin Gothic Heavy" pitchFamily="34" charset="0"/>
              </a:rPr>
              <a:t>special when the </a:t>
            </a:r>
            <a:r>
              <a:rPr lang="en-US" sz="4800" dirty="0">
                <a:solidFill>
                  <a:srgbClr val="FF0000"/>
                </a:solidFill>
                <a:latin typeface="Franklin Gothic Heavy" pitchFamily="34" charset="0"/>
              </a:rPr>
              <a:t>CD </a:t>
            </a:r>
            <a:r>
              <a:rPr lang="en-US" sz="4800" dirty="0" smtClean="0">
                <a:solidFill>
                  <a:srgbClr val="FF0000"/>
                </a:solidFill>
                <a:latin typeface="Franklin Gothic Heavy" pitchFamily="34" charset="0"/>
              </a:rPr>
              <a:t>disappeared</a:t>
            </a:r>
            <a:r>
              <a:rPr lang="en-US" sz="4800" dirty="0" smtClean="0">
                <a:latin typeface="Franklin Gothic Heavy" pitchFamily="34" charset="0"/>
              </a:rPr>
              <a:t>…</a:t>
            </a:r>
            <a:endParaRPr lang="pt-PT" sz="4800" dirty="0" smtClean="0">
              <a:latin typeface="Franklin Gothic Heavy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7" t="38167" r="10941" b="22769"/>
          <a:stretch/>
        </p:blipFill>
        <p:spPr>
          <a:xfrm>
            <a:off x="5362709" y="2060848"/>
            <a:ext cx="3434185" cy="396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2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5000">
        <p14:vortex dir="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latin typeface="Franklin Gothic Heavy" pitchFamily="34" charset="0"/>
              </a:rPr>
              <a:t>The </a:t>
            </a:r>
            <a:r>
              <a:rPr lang="pt-PT" sz="4000" dirty="0" err="1" smtClean="0">
                <a:latin typeface="Franklin Gothic Heavy" pitchFamily="34" charset="0"/>
              </a:rPr>
              <a:t>police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arrived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and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they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looked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everywhere</a:t>
            </a:r>
            <a:r>
              <a:rPr lang="pt-PT" sz="4000" dirty="0" smtClean="0">
                <a:latin typeface="Franklin Gothic Heavy" pitchFamily="34" charset="0"/>
              </a:rPr>
              <a:t> for </a:t>
            </a:r>
            <a:r>
              <a:rPr lang="pt-PT" sz="4000" dirty="0" err="1" smtClean="0">
                <a:latin typeface="Franklin Gothic Heavy" pitchFamily="34" charset="0"/>
              </a:rPr>
              <a:t>the</a:t>
            </a:r>
            <a:r>
              <a:rPr lang="pt-PT" sz="4000" dirty="0" smtClean="0">
                <a:latin typeface="Franklin Gothic Heavy" pitchFamily="34" charset="0"/>
              </a:rPr>
              <a:t> CD</a:t>
            </a:r>
            <a:r>
              <a:rPr lang="pt-PT" sz="4000" dirty="0" smtClean="0">
                <a:latin typeface="Franklin Gothic Heavy" pitchFamily="34" charset="0"/>
              </a:rPr>
              <a:t>.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F</a:t>
            </a:r>
            <a:r>
              <a:rPr lang="pt-PT" sz="4000" dirty="0" err="1" smtClean="0">
                <a:latin typeface="Franklin Gothic Heavy" pitchFamily="34" charset="0"/>
              </a:rPr>
              <a:t>irst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they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searched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the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visitors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and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then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the</a:t>
            </a:r>
            <a:r>
              <a:rPr lang="pt-PT" sz="4000" dirty="0" smtClean="0">
                <a:latin typeface="Franklin Gothic Heavy" pitchFamily="34" charset="0"/>
              </a:rPr>
              <a:t> </a:t>
            </a:r>
            <a:r>
              <a:rPr lang="pt-PT" sz="4000" dirty="0" err="1" smtClean="0">
                <a:latin typeface="Franklin Gothic Heavy" pitchFamily="34" charset="0"/>
              </a:rPr>
              <a:t>workers</a:t>
            </a:r>
            <a:r>
              <a:rPr lang="pt-PT" sz="4000" dirty="0" smtClean="0">
                <a:latin typeface="Franklin Gothic Heavy" pitchFamily="34" charset="0"/>
              </a:rPr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5" t="41390" r="12104" b="22699"/>
          <a:stretch/>
        </p:blipFill>
        <p:spPr>
          <a:xfrm flipV="1">
            <a:off x="5349756" y="2060848"/>
            <a:ext cx="3417758" cy="391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00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1675" y="-499185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7118" flipH="1">
            <a:off x="1814774" y="-1561750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4932040" y="1700808"/>
            <a:ext cx="4211960" cy="5157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 rot="20069687" flipV="1">
            <a:off x="4397770" y="585348"/>
            <a:ext cx="5241123" cy="118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6"/>
          <p:cNvSpPr/>
          <p:nvPr/>
        </p:nvSpPr>
        <p:spPr>
          <a:xfrm rot="20069687" flipV="1">
            <a:off x="4376014" y="712339"/>
            <a:ext cx="5241123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52736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0" y="1556792"/>
            <a:ext cx="4932040" cy="5301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70080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err="1" smtClean="0">
                <a:latin typeface="Franklin Gothic Heavy" pitchFamily="34" charset="0"/>
              </a:rPr>
              <a:t>Sally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waited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quietly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with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the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other</a:t>
            </a:r>
            <a:r>
              <a:rPr lang="pt-PT" sz="3200" dirty="0" smtClean="0">
                <a:latin typeface="Franklin Gothic Heavy" pitchFamily="34" charset="0"/>
              </a:rPr>
              <a:t> </a:t>
            </a:r>
            <a:r>
              <a:rPr lang="pt-PT" sz="3200" dirty="0" err="1" smtClean="0">
                <a:latin typeface="Franklin Gothic Heavy" pitchFamily="34" charset="0"/>
              </a:rPr>
              <a:t>workers</a:t>
            </a:r>
            <a:r>
              <a:rPr lang="pt-PT" sz="3200" dirty="0">
                <a:latin typeface="Franklin Gothic Heavy" pitchFamily="34" charset="0"/>
              </a:rPr>
              <a:t>.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Unconsciously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,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she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looked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at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Mr.Parry’s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list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and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counted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names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…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Fourteen!But</a:t>
            </a:r>
            <a:r>
              <a:rPr lang="pt-PT" sz="3200" dirty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there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were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fifteen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in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the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 </a:t>
            </a:r>
            <a:r>
              <a:rPr lang="pt-PT" sz="3200" dirty="0" err="1" smtClean="0">
                <a:solidFill>
                  <a:srgbClr val="FF0000"/>
                </a:solidFill>
                <a:latin typeface="Franklin Gothic Heavy" pitchFamily="34" charset="0"/>
              </a:rPr>
              <a:t>room</a:t>
            </a:r>
            <a:r>
              <a:rPr lang="pt-PT" sz="3200" dirty="0" smtClean="0">
                <a:solidFill>
                  <a:srgbClr val="FF0000"/>
                </a:solidFill>
                <a:latin typeface="Franklin Gothic Heavy" pitchFamily="34" charset="0"/>
              </a:rPr>
              <a:t>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00" t="30087" r="8834" b="39826"/>
          <a:stretch/>
        </p:blipFill>
        <p:spPr>
          <a:xfrm flipV="1">
            <a:off x="5189908" y="2060846"/>
            <a:ext cx="3486547" cy="367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ângulo 16"/>
          <p:cNvSpPr/>
          <p:nvPr/>
        </p:nvSpPr>
        <p:spPr>
          <a:xfrm>
            <a:off x="2208777" y="117825"/>
            <a:ext cx="471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The</a:t>
            </a:r>
            <a:r>
              <a:rPr lang="pt-P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pt-PT" sz="5400" b="1" cap="none" spc="0" dirty="0" err="1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bo</a:t>
            </a:r>
            <a:r>
              <a:rPr lang="pt-PT" sz="54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ok</a:t>
            </a:r>
            <a:r>
              <a:rPr lang="pt-PT" sz="54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" pitchFamily="34" charset="0"/>
              </a:rPr>
              <a:t>…</a:t>
            </a:r>
            <a:endParaRPr lang="pt-PT" sz="5400" b="1" cap="none" spc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1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0" advTm="15000">
        <p14:vortex dir="d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348</Words>
  <Application>Microsoft Office PowerPoint</Application>
  <PresentationFormat>Apresentação no Ecrã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Eugénio</cp:lastModifiedBy>
  <cp:revision>24</cp:revision>
  <dcterms:created xsi:type="dcterms:W3CDTF">2013-04-10T20:48:54Z</dcterms:created>
  <dcterms:modified xsi:type="dcterms:W3CDTF">2013-04-13T09:11:40Z</dcterms:modified>
</cp:coreProperties>
</file>